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</p:sldMasterIdLst>
  <p:notesMasterIdLst>
    <p:notesMasterId r:id="rId76"/>
  </p:notesMasterIdLst>
  <p:sldIdLst>
    <p:sldId id="256" r:id="rId4"/>
    <p:sldId id="258" r:id="rId5"/>
    <p:sldId id="267" r:id="rId6"/>
    <p:sldId id="260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5" r:id="rId69"/>
    <p:sldId id="336" r:id="rId70"/>
    <p:sldId id="338" r:id="rId71"/>
    <p:sldId id="344" r:id="rId72"/>
    <p:sldId id="341" r:id="rId73"/>
    <p:sldId id="342" r:id="rId74"/>
    <p:sldId id="345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F9260-A144-462A-AC57-E6AE7A339533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1369-0257-42AF-BD9A-9503EE20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9481-6ED6-4BD9-BE8C-9C6AB6A0414D}" type="slidenum">
              <a:rPr lang="en-US" sz="1000">
                <a:solidFill>
                  <a:prstClr val="black"/>
                </a:solidFill>
              </a:rPr>
              <a:pPr/>
              <a:t>6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41259-D9A9-4C9D-8DEF-950BAE76E4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8ABDF-2A0C-4734-A6EE-EF4D3A0FFC6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2BC9C-7B08-48C4-A33E-06508F7F42E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1285-AB83-45B2-BAC8-1C84EE7452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4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9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93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8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3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01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7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2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2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3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D9BC-DDAD-480A-953E-5E19E5CFC45B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6A47E-6E40-455E-BF98-F3669A6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PROGRAM%20DIKTI/NQF/IQF/IQF%20untuk%20presentasi%20Akademi%20TNI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399"/>
            <a:ext cx="7772400" cy="230505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KKNI-SNPT</a:t>
            </a:r>
            <a:br>
              <a:rPr lang="en-US" dirty="0" smtClean="0"/>
            </a:br>
            <a:r>
              <a:rPr lang="en-US" dirty="0" smtClean="0"/>
              <a:t>(Outline </a:t>
            </a:r>
            <a:r>
              <a:rPr lang="en-US" dirty="0" err="1" smtClean="0"/>
              <a:t>dan</a:t>
            </a:r>
            <a:r>
              <a:rPr lang="en-US" dirty="0" smtClean="0"/>
              <a:t> RPS)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chemeClr val="tx1"/>
                </a:solidFill>
              </a:rPr>
              <a:t>Oleh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chemeClr val="tx1"/>
                </a:solidFill>
              </a:rPr>
              <a:t>Rahman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Helmi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chemeClr val="tx1"/>
                </a:solidFill>
              </a:rPr>
              <a:t>Rabiatul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Adawiah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492500" y="333375"/>
            <a:ext cx="16573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   Statistik</a:t>
            </a:r>
            <a:r>
              <a:rPr lang="en-US" altLang="en-US" sz="3200" b="1"/>
              <a:t>	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419475" y="1773238"/>
            <a:ext cx="16573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D a t a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443663" y="2565400"/>
            <a:ext cx="2087562" cy="790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Analisis </a:t>
            </a:r>
          </a:p>
          <a:p>
            <a:pPr algn="ctr" eaLnBrk="1" hangingPunct="1"/>
            <a:r>
              <a:rPr lang="en-US" altLang="en-US" sz="2400"/>
              <a:t>korelasional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419475" y="5013325"/>
            <a:ext cx="180022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Masalah </a:t>
            </a:r>
          </a:p>
          <a:p>
            <a:pPr algn="ctr" eaLnBrk="1" hangingPunct="1"/>
            <a:r>
              <a:rPr lang="en-US" altLang="en-US" sz="2400"/>
              <a:t>Rata-rata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6515100" y="4292600"/>
            <a:ext cx="1873250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Analisis</a:t>
            </a:r>
          </a:p>
          <a:p>
            <a:pPr algn="ctr" eaLnBrk="1" hangingPunct="1"/>
            <a:r>
              <a:rPr lang="en-US" altLang="en-US" sz="2000"/>
              <a:t>komparasional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68313" y="1773238"/>
            <a:ext cx="1727200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Sampel</a:t>
            </a:r>
          </a:p>
          <a:p>
            <a:pPr algn="ctr" eaLnBrk="1" hangingPunct="1"/>
            <a:r>
              <a:rPr lang="en-US" altLang="en-US" sz="2400"/>
              <a:t>populasi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348038" y="3429000"/>
            <a:ext cx="1728787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Distribusi</a:t>
            </a:r>
          </a:p>
          <a:p>
            <a:pPr algn="ctr" eaLnBrk="1" hangingPunct="1"/>
            <a:r>
              <a:rPr lang="en-US" altLang="en-US" sz="2400"/>
              <a:t>frekuensi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95288" y="3573463"/>
            <a:ext cx="1655762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Variabilitas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356100" y="11255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339975" y="220503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331913" y="2636838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356100" y="2565400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356100" y="43656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076825" y="2205038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7524750" y="2205038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1258888" y="4365625"/>
            <a:ext cx="0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1258888" y="6092825"/>
            <a:ext cx="6265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7524750" y="5157788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5076825" y="2997200"/>
            <a:ext cx="6477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076825" y="3860800"/>
            <a:ext cx="6477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5722938" y="2997200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5724525" y="479742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356100" y="119697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membahas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339975" y="184467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Didapat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331913" y="2781300"/>
            <a:ext cx="165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menentukan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779838" y="608647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menentukan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940425" y="177323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menentukan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5508625" y="364490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dilakukan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419475" y="4508500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dihitung</a:t>
            </a:r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>
            <a:off x="2051050" y="3933825"/>
            <a:ext cx="129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124075" y="3573463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dihitung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356100" y="256540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dibuat</a:t>
            </a:r>
          </a:p>
        </p:txBody>
      </p:sp>
    </p:spTree>
    <p:extLst>
      <p:ext uri="{BB962C8B-B14F-4D97-AF65-F5344CB8AC3E}">
        <p14:creationId xmlns:p14="http://schemas.microsoft.com/office/powerpoint/2010/main" val="33888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Pembuatan</a:t>
            </a:r>
            <a:r>
              <a:rPr lang="en-US" dirty="0" smtClean="0"/>
              <a:t> Concept Map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4381500"/>
          </a:xfrm>
        </p:spPr>
        <p:txBody>
          <a:bodyPr/>
          <a:lstStyle/>
          <a:p>
            <a:r>
              <a:rPr lang="en-US" altLang="en-US" sz="4000" b="1" smtClean="0"/>
              <a:t>Brainstorming</a:t>
            </a:r>
          </a:p>
          <a:p>
            <a:r>
              <a:rPr lang="en-US" altLang="en-US" sz="4000" b="1" smtClean="0"/>
              <a:t>Tentukan 6-8 konsep besar/utama</a:t>
            </a:r>
          </a:p>
          <a:p>
            <a:r>
              <a:rPr lang="en-US" altLang="en-US" sz="4000" b="1" smtClean="0"/>
              <a:t>Buat  gambar</a:t>
            </a:r>
          </a:p>
          <a:p>
            <a:r>
              <a:rPr lang="en-US" altLang="en-US" sz="4000" b="1" smtClean="0"/>
              <a:t>Hubungkan konsep-konsep</a:t>
            </a:r>
          </a:p>
          <a:p>
            <a:r>
              <a:rPr lang="en-US" altLang="en-US" sz="4000" b="1" smtClean="0"/>
              <a:t>Beri label</a:t>
            </a:r>
          </a:p>
        </p:txBody>
      </p:sp>
    </p:spTree>
    <p:extLst>
      <p:ext uri="{BB962C8B-B14F-4D97-AF65-F5344CB8AC3E}">
        <p14:creationId xmlns:p14="http://schemas.microsoft.com/office/powerpoint/2010/main" val="16167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63938" y="549275"/>
            <a:ext cx="1655762" cy="360363"/>
          </a:xfrm>
          <a:prstGeom prst="rect">
            <a:avLst/>
          </a:prstGeom>
          <a:solidFill>
            <a:srgbClr val="EFAF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Dosen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00113" y="1484313"/>
            <a:ext cx="16557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Idealisme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63938" y="2636838"/>
            <a:ext cx="16557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Manajemen Waktu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867400" y="1484313"/>
            <a:ext cx="21605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Banyak Tg Jawab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492500" y="1484313"/>
            <a:ext cx="17986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Keterbatasan waktu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300788" y="3357563"/>
            <a:ext cx="16557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Stres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300788" y="2420938"/>
            <a:ext cx="16557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Konflik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116013" y="4076700"/>
            <a:ext cx="16557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Hemat  Waktu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348038" y="4076700"/>
            <a:ext cx="16557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Prioritas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580063" y="4076700"/>
            <a:ext cx="20161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Pelimpahan Wewenang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643438" y="5805488"/>
            <a:ext cx="16557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Prioritas pimpinan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219700" y="5013325"/>
            <a:ext cx="16557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Prioritas Dosen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547813" y="5229225"/>
            <a:ext cx="16557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Hemat  Waktu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1692275" y="1196975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356100" y="9810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692275" y="11969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7092950" y="11969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4356100" y="18446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7092950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7092950" y="27813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1979613" y="3789363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4284663" y="29972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1979613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6659563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>
            <a:off x="2555875" y="4437063"/>
            <a:ext cx="15843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4140200" y="4437063"/>
            <a:ext cx="2873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4427538" y="52292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4427538" y="5229225"/>
            <a:ext cx="9366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995738" y="908050"/>
            <a:ext cx="865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memiliki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635375" y="2133600"/>
            <a:ext cx="1368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menuntut adanya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6443663" y="1989138"/>
            <a:ext cx="1512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kdg menimbulkan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6372225" y="2924175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bisa mengakibatkan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3419475" y="3213100"/>
            <a:ext cx="1873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termasuk menentukan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2843213" y="4652963"/>
            <a:ext cx="1223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menuntun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3922713" y="4724400"/>
            <a:ext cx="936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bisa jadi</a:t>
            </a:r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7812088" y="3716338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H="1">
            <a:off x="6877050" y="515778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H="1">
            <a:off x="6300788" y="5157788"/>
            <a:ext cx="15113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7092950" y="4652963"/>
            <a:ext cx="1511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Dpt terjadi karena</a:t>
            </a:r>
          </a:p>
        </p:txBody>
      </p:sp>
    </p:spTree>
    <p:extLst>
      <p:ext uri="{BB962C8B-B14F-4D97-AF65-F5344CB8AC3E}">
        <p14:creationId xmlns:p14="http://schemas.microsoft.com/office/powerpoint/2010/main" val="24237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492500" y="333375"/>
            <a:ext cx="16573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   Statistik</a:t>
            </a:r>
            <a:r>
              <a:rPr lang="en-US" altLang="en-US" sz="3200" b="1"/>
              <a:t>	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3419475" y="1773238"/>
            <a:ext cx="16573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D a t a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443663" y="2565400"/>
            <a:ext cx="2087562" cy="790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Analisis </a:t>
            </a:r>
          </a:p>
          <a:p>
            <a:pPr algn="ctr" eaLnBrk="1" hangingPunct="1"/>
            <a:r>
              <a:rPr lang="en-US" altLang="en-US" sz="2400"/>
              <a:t>korelasional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419475" y="5013325"/>
            <a:ext cx="180022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Masalah </a:t>
            </a:r>
          </a:p>
          <a:p>
            <a:pPr algn="ctr" eaLnBrk="1" hangingPunct="1"/>
            <a:r>
              <a:rPr lang="en-US" altLang="en-US" sz="2400"/>
              <a:t>Rata-rata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515100" y="4292600"/>
            <a:ext cx="1873250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Analisis</a:t>
            </a:r>
          </a:p>
          <a:p>
            <a:pPr algn="ctr" eaLnBrk="1" hangingPunct="1"/>
            <a:r>
              <a:rPr lang="en-US" altLang="en-US" sz="2000"/>
              <a:t>komparasional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68313" y="1773238"/>
            <a:ext cx="1727200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Sampel</a:t>
            </a:r>
          </a:p>
          <a:p>
            <a:pPr algn="ctr" eaLnBrk="1" hangingPunct="1"/>
            <a:r>
              <a:rPr lang="en-US" altLang="en-US" sz="2400"/>
              <a:t>populasi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3348038" y="3429000"/>
            <a:ext cx="1728787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Distribusi</a:t>
            </a:r>
          </a:p>
          <a:p>
            <a:pPr algn="ctr" eaLnBrk="1" hangingPunct="1"/>
            <a:r>
              <a:rPr lang="en-US" altLang="en-US" sz="2400"/>
              <a:t>frekuensi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95288" y="3573463"/>
            <a:ext cx="1655762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Variabilitas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356100" y="11255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339975" y="220503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331913" y="2636838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4356100" y="2565400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4356100" y="43656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5076825" y="2205038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7524750" y="2205038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258888" y="4365625"/>
            <a:ext cx="0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1258888" y="6092825"/>
            <a:ext cx="6265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7524750" y="5157788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5076825" y="2997200"/>
            <a:ext cx="6477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076825" y="3860800"/>
            <a:ext cx="6477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5722938" y="2997200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5724525" y="479742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356100" y="119697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membahas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339975" y="184467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Didapat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1331913" y="2781300"/>
            <a:ext cx="165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menentukan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779838" y="608647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menentukan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5940425" y="177323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menentukan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508625" y="364490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dilakukan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419475" y="4508500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dihitung</a:t>
            </a: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H="1">
            <a:off x="2051050" y="3933825"/>
            <a:ext cx="129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2124075" y="3573463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dihitung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4356100" y="256540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dibuat</a:t>
            </a:r>
          </a:p>
        </p:txBody>
      </p:sp>
    </p:spTree>
    <p:extLst>
      <p:ext uri="{BB962C8B-B14F-4D97-AF65-F5344CB8AC3E}">
        <p14:creationId xmlns:p14="http://schemas.microsoft.com/office/powerpoint/2010/main" val="9883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6870700" cy="1008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Feedback Concept Map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68413"/>
            <a:ext cx="8485188" cy="52324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3200" smtClean="0">
                <a:latin typeface="Arial" charset="0"/>
              </a:rPr>
              <a:t>Apakah konsep-konsep tersebut besar/ mayor/abstrak?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3200" smtClean="0">
                <a:latin typeface="Arial" charset="0"/>
              </a:rPr>
              <a:t>Apa hubungan antara “X” dan “Y”?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3200" smtClean="0">
                <a:latin typeface="Arial" charset="0"/>
              </a:rPr>
              <a:t>Apa yang terjadi jika: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3200" smtClean="0">
                <a:latin typeface="Arial" charset="0"/>
              </a:rPr>
              <a:t>	a. Anda memindahkan “X”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3200" smtClean="0">
                <a:latin typeface="Arial" charset="0"/>
              </a:rPr>
              <a:t>	b. Anda memindahkan “Y”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3200" smtClean="0">
                <a:latin typeface="Arial" charset="0"/>
              </a:rPr>
              <a:t>	c. Anda mengubah arah dari hubungan-        hubungan tersebut?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3200" smtClean="0">
                <a:latin typeface="Arial" charset="0"/>
              </a:rPr>
              <a:t>4.   Apakah bentuk concept map ini yang terbaik?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altLang="en-US" sz="3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4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2987675" y="1773238"/>
            <a:ext cx="3240088" cy="331311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348038" y="3068638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 Rounded MT Bold" pitchFamily="34" charset="0"/>
              </a:rPr>
              <a:t>   LEARNING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08400" y="1000125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CONTENT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300788" y="3141663"/>
            <a:ext cx="284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Arial" charset="0"/>
              </a:rPr>
              <a:t>COMPETENCY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635375" y="5229225"/>
            <a:ext cx="2233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STRATEGY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288" y="314166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EVALUATION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084888" y="3213100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2916238" y="32131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500563" y="170021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4427538" y="494188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55650" y="260350"/>
            <a:ext cx="7920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DESAIN KOMPETENSI</a:t>
            </a:r>
          </a:p>
        </p:txBody>
      </p:sp>
    </p:spTree>
    <p:extLst>
      <p:ext uri="{BB962C8B-B14F-4D97-AF65-F5344CB8AC3E}">
        <p14:creationId xmlns:p14="http://schemas.microsoft.com/office/powerpoint/2010/main" val="422003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2987675" y="1773238"/>
            <a:ext cx="3240088" cy="331311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48038" y="3068638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 Rounded MT Bold" pitchFamily="34" charset="0"/>
              </a:rPr>
              <a:t>   LEARNING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28813" y="1181100"/>
            <a:ext cx="5643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STANDAR ISI PEMBELAJARAN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00788" y="2714625"/>
            <a:ext cx="2486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STANDAR KOMPETENSI LULUSAN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928938" y="5286375"/>
            <a:ext cx="3786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STANDAR PROSES PEMBELAJARAN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5750" y="2857500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STANDAR PENILAIAN</a:t>
            </a:r>
          </a:p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PEMBELAJARAN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6084888" y="3213100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916238" y="32131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500563" y="170021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4427538" y="494188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55650" y="260350"/>
            <a:ext cx="7920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STANDAR NASIONAL PENDIDIKAN TINGGI</a:t>
            </a:r>
          </a:p>
        </p:txBody>
      </p:sp>
    </p:spTree>
    <p:extLst>
      <p:ext uri="{BB962C8B-B14F-4D97-AF65-F5344CB8AC3E}">
        <p14:creationId xmlns:p14="http://schemas.microsoft.com/office/powerpoint/2010/main" val="141915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8913"/>
            <a:ext cx="5689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072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610891" y="4719157"/>
            <a:ext cx="1963693" cy="4624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d-ID" sz="2000" dirty="0" smtClean="0"/>
              <a:t>Conflict Resolution</a:t>
            </a:r>
            <a:endParaRPr lang="en-US" sz="2000" dirty="0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7216253" y="5875253"/>
            <a:ext cx="172878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000" dirty="0" smtClean="0"/>
              <a:t>Structural</a:t>
            </a:r>
            <a:endParaRPr lang="id-ID" sz="2000" dirty="0"/>
          </a:p>
          <a:p>
            <a:pPr algn="ctr"/>
            <a:r>
              <a:rPr lang="id-ID" sz="2000" dirty="0" smtClean="0"/>
              <a:t>Approach</a:t>
            </a:r>
            <a:endParaRPr lang="en-US" sz="2000" dirty="0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90793" y="6019716"/>
            <a:ext cx="165576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dirty="0" smtClean="0"/>
              <a:t>C</a:t>
            </a:r>
            <a:r>
              <a:rPr lang="id-ID" sz="2000" dirty="0" smtClean="0"/>
              <a:t>ultural</a:t>
            </a:r>
          </a:p>
          <a:p>
            <a:pPr algn="ctr" eaLnBrk="1" hangingPunct="1"/>
            <a:r>
              <a:rPr lang="id-ID" sz="2000" dirty="0" smtClean="0"/>
              <a:t>Approach</a:t>
            </a:r>
            <a:endParaRPr lang="en-US" sz="2000" dirty="0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636370" y="4950379"/>
            <a:ext cx="2187900" cy="9248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-152400" y="3187257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deletes</a:t>
            </a:r>
            <a:endParaRPr lang="en-US" sz="1800" dirty="0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3030494" y="630549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sz="2000" dirty="0" smtClean="0"/>
              <a:t>completes</a:t>
            </a:r>
            <a:endParaRPr lang="en-US" sz="2000" dirty="0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3810000" y="2605087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requires</a:t>
            </a:r>
            <a:endParaRPr lang="en-US" sz="1800" dirty="0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 flipV="1">
            <a:off x="992752" y="1079082"/>
            <a:ext cx="124682" cy="49406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289553" y="390526"/>
            <a:ext cx="165576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d-ID" sz="2000" dirty="0" smtClean="0"/>
              <a:t>Religious</a:t>
            </a:r>
          </a:p>
          <a:p>
            <a:pPr algn="ctr" eaLnBrk="1" hangingPunct="1"/>
            <a:r>
              <a:rPr lang="en-US" sz="2000" dirty="0" smtClean="0"/>
              <a:t>Issue </a:t>
            </a: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7289278" y="390526"/>
            <a:ext cx="165576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d-ID" sz="2000" dirty="0" smtClean="0"/>
              <a:t>Social Issue </a:t>
            </a: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1151126" y="1078546"/>
            <a:ext cx="2418679" cy="7573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H="1">
            <a:off x="5305435" y="1142721"/>
            <a:ext cx="2518835" cy="6931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endCxn id="16387" idx="0"/>
          </p:cNvCxnSpPr>
          <p:nvPr/>
        </p:nvCxnSpPr>
        <p:spPr>
          <a:xfrm>
            <a:off x="4467236" y="2065456"/>
            <a:ext cx="125502" cy="2653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854128" y="6391316"/>
            <a:ext cx="53621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Line 23"/>
          <p:cNvSpPr>
            <a:spLocks noChangeShapeType="1"/>
          </p:cNvSpPr>
          <p:nvPr/>
        </p:nvSpPr>
        <p:spPr bwMode="auto">
          <a:xfrm flipH="1" flipV="1">
            <a:off x="8054723" y="1142721"/>
            <a:ext cx="62435" cy="47325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7696200" y="3283691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deletes</a:t>
            </a:r>
            <a:endParaRPr lang="en-US" sz="1800" dirty="0"/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3448072" y="457200"/>
            <a:ext cx="203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trigger</a:t>
            </a:r>
            <a:endParaRPr lang="en-US" sz="1800" dirty="0"/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510463" y="1154668"/>
            <a:ext cx="203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creates</a:t>
            </a:r>
            <a:endParaRPr lang="en-US" sz="1800" dirty="0"/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1771672" y="1219200"/>
            <a:ext cx="203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creates</a:t>
            </a:r>
            <a:endParaRPr lang="en-US" sz="1800" dirty="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1151124" y="4865130"/>
            <a:ext cx="2413648" cy="11545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3569805" y="1476295"/>
            <a:ext cx="1655762" cy="589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d-ID" sz="2000" dirty="0" smtClean="0"/>
              <a:t>Social conflict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45315" y="533400"/>
            <a:ext cx="5343963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1909010" y="2989110"/>
            <a:ext cx="1655762" cy="589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d-ID" sz="2000" dirty="0" smtClean="0"/>
              <a:t>internal conflict</a:t>
            </a:r>
          </a:p>
          <a:p>
            <a:pPr algn="ctr" eaLnBrk="1" hangingPunct="1"/>
            <a:r>
              <a:rPr lang="id-ID" sz="2000" dirty="0" smtClean="0"/>
              <a:t>relation</a:t>
            </a: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>
            <a:off x="5414648" y="2960237"/>
            <a:ext cx="1655762" cy="589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d-ID" sz="2000" dirty="0" smtClean="0"/>
              <a:t>external conflict</a:t>
            </a:r>
          </a:p>
          <a:p>
            <a:pPr algn="ctr" eaLnBrk="1" hangingPunct="1"/>
            <a:r>
              <a:rPr lang="id-ID" sz="2000" dirty="0" smtClean="0"/>
              <a:t>relation</a:t>
            </a: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 flipV="1">
            <a:off x="2633559" y="3578270"/>
            <a:ext cx="995915" cy="11858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V="1">
            <a:off x="5636370" y="3578269"/>
            <a:ext cx="893256" cy="1286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2633561" y="1847741"/>
            <a:ext cx="893256" cy="11413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H="1" flipV="1">
            <a:off x="5238221" y="1835863"/>
            <a:ext cx="1291404" cy="11243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1143000" y="1143000"/>
            <a:ext cx="1330035" cy="17581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 flipH="1">
            <a:off x="6651335" y="1219200"/>
            <a:ext cx="1187141" cy="17410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 flipH="1" flipV="1">
            <a:off x="6564851" y="3653023"/>
            <a:ext cx="1426024" cy="22222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V="1">
            <a:off x="1151125" y="3578270"/>
            <a:ext cx="1209339" cy="2441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990600" y="44958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overcomes</a:t>
            </a:r>
            <a:endParaRPr lang="en-US" sz="1800" dirty="0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6324600" y="4343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overcomes</a:t>
            </a:r>
            <a:endParaRPr lang="en-US" sz="1800" dirty="0"/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447800" y="4964668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uses</a:t>
            </a:r>
            <a:endParaRPr lang="en-US" sz="1800" dirty="0"/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5562600" y="5117068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uses</a:t>
            </a:r>
            <a:endParaRPr lang="en-US" sz="1800" dirty="0"/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2076472" y="2221468"/>
            <a:ext cx="203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creates</a:t>
            </a:r>
            <a:endParaRPr lang="en-US" sz="1800" dirty="0"/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4800600" y="2221468"/>
            <a:ext cx="203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creates</a:t>
            </a:r>
            <a:endParaRPr lang="en-US" sz="1800" dirty="0"/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1151126" y="1996151"/>
            <a:ext cx="203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causes</a:t>
            </a:r>
            <a:endParaRPr lang="en-US" sz="1800" dirty="0"/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6191272" y="1981200"/>
            <a:ext cx="203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causes</a:t>
            </a:r>
            <a:endParaRPr lang="en-US" sz="1800" dirty="0"/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2209800" y="3962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reduces</a:t>
            </a:r>
            <a:endParaRPr lang="en-US" sz="1800" dirty="0"/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5257800" y="4050268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reduces</a:t>
            </a:r>
            <a:endParaRPr lang="en-US" sz="1800" dirty="0"/>
          </a:p>
        </p:txBody>
      </p:sp>
      <p:cxnSp>
        <p:nvCxnSpPr>
          <p:cNvPr id="65" name="Straight Arrow Connector 64"/>
          <p:cNvCxnSpPr>
            <a:endCxn id="40" idx="1"/>
          </p:cNvCxnSpPr>
          <p:nvPr/>
        </p:nvCxnSpPr>
        <p:spPr>
          <a:xfrm flipV="1">
            <a:off x="3629475" y="3254818"/>
            <a:ext cx="1785173" cy="217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124200" y="3288268"/>
            <a:ext cx="203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dirty="0" smtClean="0"/>
              <a:t>trigger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44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40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(Time Line)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214066"/>
              </p:ext>
            </p:extLst>
          </p:nvPr>
        </p:nvGraphicFramePr>
        <p:xfrm>
          <a:off x="406400" y="984028"/>
          <a:ext cx="8229600" cy="534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/>
                <a:gridCol w="1117600"/>
                <a:gridCol w="614680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Pert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Ke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Tgl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Topik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Perkuliahan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/>
                </a:tc>
              </a:tr>
              <a:tr h="3388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Outline </a:t>
                      </a:r>
                      <a:r>
                        <a:rPr lang="en-US" sz="16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Matakuliah</a:t>
                      </a:r>
                      <a:r>
                        <a:rPr lang="en-US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i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Over view of </a:t>
                      </a:r>
                      <a:r>
                        <a:rPr lang="id-ID" sz="1600" i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600" i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KSA</a:t>
                      </a:r>
                      <a:r>
                        <a:rPr lang="id-ID" sz="16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Learning Contract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3228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Understanding Conflict: </a:t>
                      </a:r>
                      <a:r>
                        <a:rPr lang="en-US" sz="18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Sosiological</a:t>
                      </a: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perspective</a:t>
                      </a:r>
                      <a:endParaRPr lang="en-US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Teori</a:t>
                      </a: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Konflik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Sosial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menurut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Karl Marx</a:t>
                      </a:r>
                      <a:r>
                        <a:rPr lang="id-ID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4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Teori</a:t>
                      </a: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Konflik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Sosial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menurut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Lewis </a:t>
                      </a:r>
                      <a:r>
                        <a:rPr lang="en-US" sz="1800" baseline="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Coser</a:t>
                      </a:r>
                      <a:r>
                        <a:rPr lang="id-ID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T="0" marB="0"/>
                </a:tc>
              </a:tr>
              <a:tr h="29899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5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Teori</a:t>
                      </a: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Konflik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800" baseline="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Sosial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menurut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Ralf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Dahrendorf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6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Religious Conflict: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meaning, dynamic and natures</a:t>
                      </a:r>
                      <a:endParaRPr lang="en-US" sz="180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7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r>
                        <a:rPr lang="en-US" sz="180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Hipotesis</a:t>
                      </a:r>
                      <a:r>
                        <a:rPr lang="en-US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of Religious Conflict</a:t>
                      </a:r>
                      <a:r>
                        <a:rPr lang="id-ID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marT="0" marB="0"/>
                </a:tc>
              </a:tr>
              <a:tr h="31546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8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Resolusi</a:t>
                      </a:r>
                      <a:r>
                        <a:rPr lang="en-US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Konflik</a:t>
                      </a:r>
                      <a:r>
                        <a:rPr lang="id-ID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: What, Why, How</a:t>
                      </a:r>
                      <a:endParaRPr lang="en-US" sz="1800" dirty="0" smtClean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  <a:tr h="38036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9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Relasi</a:t>
                      </a:r>
                      <a:r>
                        <a:rPr lang="id-ID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Internal Konflik Sosial Keagamaan</a:t>
                      </a:r>
                      <a:endParaRPr lang="en-US" sz="1800" dirty="0" smtClean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10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 Narrow" pitchFamily="34" charset="0"/>
                        </a:rPr>
                        <a:t>Solusi Kultural </a:t>
                      </a:r>
                      <a:r>
                        <a:rPr lang="id-ID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Konflik Sosial Keagamaan</a:t>
                      </a:r>
                      <a:endParaRPr lang="id-ID" sz="1800" dirty="0">
                        <a:latin typeface="Arial Narrow" pitchFamily="34" charset="0"/>
                      </a:endParaRPr>
                    </a:p>
                  </a:txBody>
                  <a:tcPr marT="0" marB="0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11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Relasi Eksternal</a:t>
                      </a:r>
                      <a:r>
                        <a:rPr lang="id-ID" sz="1800" baseline="0" dirty="0" smtClean="0"/>
                        <a:t> Konflik Sosial Keagamaan</a:t>
                      </a:r>
                      <a:endParaRPr lang="id-ID" sz="1800" dirty="0"/>
                    </a:p>
                  </a:txBody>
                  <a:tcPr marT="0" marB="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 12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Solusi Struktural Konflik</a:t>
                      </a:r>
                      <a:r>
                        <a:rPr lang="id-ID" sz="1800" baseline="0" dirty="0" smtClean="0"/>
                        <a:t> Sosial Keagamaan</a:t>
                      </a:r>
                      <a:endParaRPr lang="id-ID" sz="1800" dirty="0"/>
                    </a:p>
                  </a:txBody>
                  <a:tcPr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13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Resolusi Konflik:</a:t>
                      </a:r>
                      <a:r>
                        <a:rPr lang="id-ID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Negosiasi</a:t>
                      </a:r>
                      <a:endParaRPr lang="en-US" sz="1800" dirty="0" smtClean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14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 Narrow" pitchFamily="34" charset="0"/>
                        </a:rPr>
                        <a:t>Resolusi Konflik: Mediasi</a:t>
                      </a:r>
                      <a:endParaRPr lang="id-ID" sz="1800" dirty="0">
                        <a:latin typeface="Arial Narrow" pitchFamily="34" charset="0"/>
                      </a:endParaRPr>
                    </a:p>
                  </a:txBody>
                  <a:tcPr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15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 Narrow" pitchFamily="34" charset="0"/>
                        </a:rPr>
                        <a:t>Mini Riset</a:t>
                      </a:r>
                      <a:endParaRPr lang="id-ID" sz="1800" dirty="0"/>
                    </a:p>
                  </a:txBody>
                  <a:tcPr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16</a:t>
                      </a:r>
                      <a:endParaRPr lang="en-US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Mini</a:t>
                      </a:r>
                      <a:r>
                        <a:rPr lang="id-ID" sz="1800" baseline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Riset</a:t>
                      </a:r>
                      <a:endParaRPr lang="en-US" sz="1800" dirty="0" smtClean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5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4"/>
          <p:cNvSpPr>
            <a:spLocks noChangeArrowheads="1"/>
          </p:cNvSpPr>
          <p:nvPr/>
        </p:nvSpPr>
        <p:spPr bwMode="auto">
          <a:xfrm>
            <a:off x="2987675" y="1773238"/>
            <a:ext cx="3240088" cy="331311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348038" y="3068638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 Rounded MT Bold" pitchFamily="34" charset="0"/>
              </a:rPr>
              <a:t>   LEARNING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708400" y="1125538"/>
            <a:ext cx="194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9900"/>
                </a:solidFill>
              </a:rPr>
              <a:t>CONTENT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300788" y="2924175"/>
            <a:ext cx="1655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COMPE-TENCY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635375" y="5229225"/>
            <a:ext cx="2233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STRATEGY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331913" y="2924175"/>
            <a:ext cx="1584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EVALU-ATION</a:t>
            </a:r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6084888" y="3213100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1273" name="AutoShape 11"/>
          <p:cNvSpPr>
            <a:spLocks noChangeArrowheads="1"/>
          </p:cNvSpPr>
          <p:nvPr/>
        </p:nvSpPr>
        <p:spPr bwMode="auto">
          <a:xfrm>
            <a:off x="2916238" y="32131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1274" name="AutoShape 12"/>
          <p:cNvSpPr>
            <a:spLocks noChangeArrowheads="1"/>
          </p:cNvSpPr>
          <p:nvPr/>
        </p:nvSpPr>
        <p:spPr bwMode="auto">
          <a:xfrm>
            <a:off x="4500563" y="170021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1275" name="AutoShape 13"/>
          <p:cNvSpPr>
            <a:spLocks noChangeArrowheads="1"/>
          </p:cNvSpPr>
          <p:nvPr/>
        </p:nvSpPr>
        <p:spPr bwMode="auto">
          <a:xfrm>
            <a:off x="4427538" y="494188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1276" name="Text Box 22"/>
          <p:cNvSpPr txBox="1">
            <a:spLocks noChangeArrowheads="1"/>
          </p:cNvSpPr>
          <p:nvPr/>
        </p:nvSpPr>
        <p:spPr bwMode="auto">
          <a:xfrm>
            <a:off x="1979613" y="404813"/>
            <a:ext cx="5184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COURSE DESIGN PROCESS</a:t>
            </a:r>
          </a:p>
        </p:txBody>
      </p:sp>
    </p:spTree>
    <p:extLst>
      <p:ext uri="{BB962C8B-B14F-4D97-AF65-F5344CB8AC3E}">
        <p14:creationId xmlns:p14="http://schemas.microsoft.com/office/powerpoint/2010/main" val="2729667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14313"/>
            <a:ext cx="8001000" cy="623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3300"/>
                </a:solidFill>
                <a:latin typeface="Book Antiqua" pitchFamily="18" charset="0"/>
              </a:rPr>
              <a:t>Permintaan</a:t>
            </a:r>
            <a:r>
              <a:rPr lang="en-US" sz="2800" b="1" dirty="0" smtClean="0">
                <a:solidFill>
                  <a:srgbClr val="003300"/>
                </a:solidFill>
                <a:latin typeface="Book Antiqua" pitchFamily="18" charset="0"/>
              </a:rPr>
              <a:t> Ayah: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85813"/>
            <a:ext cx="8839200" cy="5786437"/>
          </a:xfrm>
        </p:spPr>
        <p:txBody>
          <a:bodyPr anchor="ctr">
            <a:noAutofit/>
          </a:bodyPr>
          <a:lstStyle/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menguraikan </a:t>
            </a:r>
            <a:r>
              <a:rPr lang="en-US" sz="2400" dirty="0" err="1"/>
              <a:t>hakikat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id-ID" sz="2400" dirty="0" smtClean="0"/>
              <a:t>secara sosiologis</a:t>
            </a:r>
            <a:r>
              <a:rPr lang="id-ID" sz="2400" dirty="0"/>
              <a:t> </a:t>
            </a:r>
            <a:r>
              <a:rPr lang="id-ID" sz="2400" dirty="0" smtClean="0"/>
              <a:t>dalam ringkasan 8 paragraf.</a:t>
            </a:r>
            <a:endParaRPr lang="id-ID" sz="2400" dirty="0"/>
          </a:p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id-ID" sz="2400" dirty="0"/>
              <a:t>sosial menurut Karl </a:t>
            </a:r>
            <a:r>
              <a:rPr lang="id-ID" sz="2400" dirty="0" smtClean="0"/>
              <a:t>Marx </a:t>
            </a:r>
            <a:r>
              <a:rPr lang="id-ID" sz="2400" dirty="0"/>
              <a:t>dalam ringkasan 8 paragraf</a:t>
            </a:r>
            <a:r>
              <a:rPr lang="id-ID" sz="2400" dirty="0" smtClean="0"/>
              <a:t>.</a:t>
            </a:r>
            <a:endParaRPr lang="id-ID" sz="2400" dirty="0"/>
          </a:p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id-ID" sz="2400" dirty="0"/>
              <a:t>sosial menurut Rahl </a:t>
            </a:r>
            <a:r>
              <a:rPr lang="id-ID" sz="2400" dirty="0" smtClean="0"/>
              <a:t>Dahrendorf </a:t>
            </a:r>
            <a:r>
              <a:rPr lang="id-ID" sz="2400" dirty="0"/>
              <a:t>dalam ringkasan 8 paragraf</a:t>
            </a:r>
            <a:r>
              <a:rPr lang="id-ID" sz="2400" dirty="0" smtClean="0"/>
              <a:t>.</a:t>
            </a:r>
            <a:endParaRPr lang="id-ID" sz="2400" dirty="0"/>
          </a:p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id-ID" sz="2400" dirty="0"/>
              <a:t>sosial menurut Lewis </a:t>
            </a:r>
            <a:r>
              <a:rPr lang="id-ID" sz="2400" dirty="0" smtClean="0"/>
              <a:t>Coser </a:t>
            </a:r>
            <a:r>
              <a:rPr lang="id-ID" sz="2400" dirty="0"/>
              <a:t>dalam ringkasan 8 paragraf</a:t>
            </a:r>
            <a:r>
              <a:rPr lang="id-ID" sz="2400" dirty="0" smtClean="0"/>
              <a:t>.</a:t>
            </a:r>
            <a:endParaRPr lang="id-ID" sz="2400" dirty="0"/>
          </a:p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menguraikan pengertian, dinamika, dan sifat konflik sosial </a:t>
            </a:r>
            <a:r>
              <a:rPr lang="id-ID" sz="2400" dirty="0" smtClean="0"/>
              <a:t>keagamaan</a:t>
            </a:r>
            <a:r>
              <a:rPr lang="id-ID" sz="2400" dirty="0"/>
              <a:t> dalam ringkasan </a:t>
            </a:r>
            <a:r>
              <a:rPr lang="id-ID" sz="2400" dirty="0" smtClean="0"/>
              <a:t>10 paragraf</a:t>
            </a:r>
          </a:p>
          <a:p>
            <a:pPr marL="266700" lvl="0" indent="-266700">
              <a:buFont typeface="+mj-lt"/>
              <a:buAutoNum type="arabicPeriod"/>
            </a:pPr>
            <a:r>
              <a:rPr lang="id-ID" sz="2400" dirty="0" smtClean="0"/>
              <a:t>Mahasiswa mampu menguraikan 7 hipotesis konflik sosial keagamaan dalam ringkasan 7 paragraf.</a:t>
            </a:r>
          </a:p>
        </p:txBody>
      </p:sp>
    </p:spTree>
    <p:extLst>
      <p:ext uri="{BB962C8B-B14F-4D97-AF65-F5344CB8AC3E}">
        <p14:creationId xmlns:p14="http://schemas.microsoft.com/office/powerpoint/2010/main" val="30514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14313"/>
            <a:ext cx="8001000" cy="623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3300"/>
                </a:solidFill>
                <a:latin typeface="Book Antiqua" pitchFamily="18" charset="0"/>
              </a:rPr>
              <a:t>Permintaan</a:t>
            </a:r>
            <a:r>
              <a:rPr lang="en-US" sz="2800" b="1" dirty="0" smtClean="0">
                <a:solidFill>
                  <a:srgbClr val="003300"/>
                </a:solidFill>
                <a:latin typeface="Book Antiqua" pitchFamily="18" charset="0"/>
              </a:rPr>
              <a:t> Ayah</a:t>
            </a:r>
            <a:r>
              <a:rPr lang="id-ID" sz="2800" b="1" dirty="0" smtClean="0">
                <a:solidFill>
                  <a:srgbClr val="003300"/>
                </a:solidFill>
                <a:latin typeface="Book Antiqua" pitchFamily="18" charset="0"/>
              </a:rPr>
              <a:t> (</a:t>
            </a:r>
            <a:r>
              <a:rPr lang="id-ID" sz="2800" b="1" i="1" dirty="0" smtClean="0">
                <a:solidFill>
                  <a:srgbClr val="003300"/>
                </a:solidFill>
                <a:latin typeface="Book Antiqua" pitchFamily="18" charset="0"/>
              </a:rPr>
              <a:t>lanjutan</a:t>
            </a:r>
            <a:r>
              <a:rPr lang="id-ID" sz="2800" b="1" dirty="0" smtClean="0">
                <a:solidFill>
                  <a:srgbClr val="003300"/>
                </a:solidFill>
                <a:latin typeface="Book Antiqua" pitchFamily="18" charset="0"/>
              </a:rPr>
              <a:t>)</a:t>
            </a:r>
            <a:endParaRPr lang="en-US" sz="2800" b="1" dirty="0" smtClean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85813"/>
            <a:ext cx="8610600" cy="5786437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id-ID" sz="2400" dirty="0"/>
              <a:t>Mahasiswa mampu menguraikan </a:t>
            </a:r>
            <a:r>
              <a:rPr lang="id-ID" sz="2400" dirty="0" smtClean="0"/>
              <a:t>resolusi konflik (apa,mengapa, dan bagaimana) dalam </a:t>
            </a:r>
            <a:r>
              <a:rPr lang="id-ID" sz="2400" dirty="0"/>
              <a:t>ringkasan </a:t>
            </a:r>
            <a:r>
              <a:rPr lang="id-ID" sz="2400" dirty="0" smtClean="0"/>
              <a:t>6 </a:t>
            </a:r>
            <a:r>
              <a:rPr lang="id-ID" sz="2400" dirty="0"/>
              <a:t>paragraf.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 smtClean="0"/>
              <a:t>Mahasiswa </a:t>
            </a:r>
            <a:r>
              <a:rPr lang="id-ID" sz="2400" dirty="0"/>
              <a:t>mampu menguraikan </a:t>
            </a:r>
            <a:r>
              <a:rPr lang="id-ID" sz="2400" dirty="0" smtClean="0"/>
              <a:t>relasi eksternal </a:t>
            </a:r>
            <a:r>
              <a:rPr lang="id-ID" sz="2400" dirty="0"/>
              <a:t>Konflik sosial keagamaan dalam ringkasan </a:t>
            </a:r>
            <a:r>
              <a:rPr lang="id-ID" sz="2400" dirty="0" smtClean="0"/>
              <a:t>6 </a:t>
            </a:r>
            <a:r>
              <a:rPr lang="id-ID" sz="2400" dirty="0"/>
              <a:t>paragraf</a:t>
            </a:r>
            <a:endParaRPr lang="id-ID" sz="2400" dirty="0" smtClean="0"/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 smtClean="0"/>
              <a:t>Mahasiswa mampu menguraikan solusi struktural Konflik sosial keagamaan dalam </a:t>
            </a:r>
            <a:r>
              <a:rPr lang="id-ID" sz="2400" dirty="0"/>
              <a:t>ringkasan </a:t>
            </a:r>
            <a:r>
              <a:rPr lang="id-ID" sz="2400" dirty="0" smtClean="0"/>
              <a:t>6 </a:t>
            </a:r>
            <a:r>
              <a:rPr lang="id-ID" sz="2400" dirty="0"/>
              <a:t>paragraf. </a:t>
            </a:r>
            <a:endParaRPr lang="id-ID" sz="2400" dirty="0" smtClean="0"/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/>
              <a:t>Mahasiswa mampu menguraikan </a:t>
            </a:r>
            <a:r>
              <a:rPr lang="id-ID" sz="2400" dirty="0" smtClean="0"/>
              <a:t>relasi </a:t>
            </a:r>
            <a:r>
              <a:rPr lang="id-ID" sz="2400" dirty="0"/>
              <a:t>internal Konflik sosial keagamaan dalam ringkasan 6 paragraf </a:t>
            </a:r>
            <a:endParaRPr lang="id-ID" sz="2400" dirty="0" smtClean="0"/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 smtClean="0"/>
              <a:t>Mahasiswa mampu menguraikan solusi kultural resolusi konflik sosial keagaman dalam </a:t>
            </a:r>
            <a:r>
              <a:rPr lang="id-ID" sz="2400" dirty="0"/>
              <a:t>ringkasan 8 paragraf. </a:t>
            </a:r>
            <a:endParaRPr lang="id-ID" sz="2400" dirty="0" smtClean="0"/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 smtClean="0"/>
              <a:t>Mahasiswa </a:t>
            </a:r>
            <a:r>
              <a:rPr lang="id-ID" sz="2400" dirty="0"/>
              <a:t>mampu menguraikan </a:t>
            </a:r>
            <a:r>
              <a:rPr lang="id-ID" sz="2400" dirty="0" smtClean="0"/>
              <a:t>negosiasi sbg teknik resolusi konflik sosial keagamaan dalam ringkasan 8 paragraf.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/>
              <a:t>Mahasiswa mampu menguraikan </a:t>
            </a:r>
            <a:r>
              <a:rPr lang="id-ID" sz="2400" dirty="0" smtClean="0"/>
              <a:t>mediasi </a:t>
            </a:r>
            <a:r>
              <a:rPr lang="id-ID" sz="2400" dirty="0"/>
              <a:t>sbg teknik resolusi konflik sosial keagamaan dalam ringkasan 8 paragraf.</a:t>
            </a:r>
          </a:p>
        </p:txBody>
      </p:sp>
    </p:spTree>
    <p:extLst>
      <p:ext uri="{BB962C8B-B14F-4D97-AF65-F5344CB8AC3E}">
        <p14:creationId xmlns:p14="http://schemas.microsoft.com/office/powerpoint/2010/main" val="35367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r>
              <a:rPr lang="en-US" dirty="0" err="1" smtClean="0">
                <a:latin typeface="Book Antiqua" pitchFamily="18" charset="0"/>
              </a:rPr>
              <a:t>Permintaan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Ibu</a:t>
            </a:r>
            <a:r>
              <a:rPr lang="en-US" dirty="0" smtClean="0">
                <a:latin typeface="Book Antiqua" pitchFamily="18" charset="0"/>
              </a:rPr>
              <a:t>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139113" cy="4643437"/>
          </a:xfrm>
        </p:spPr>
        <p:txBody>
          <a:bodyPr/>
          <a:lstStyle/>
          <a:p>
            <a:pPr marL="0" indent="0">
              <a:buClr>
                <a:schemeClr val="tx1"/>
              </a:buClr>
              <a:buFont typeface="Arial" charset="0"/>
              <a:buNone/>
            </a:pPr>
            <a:r>
              <a:rPr lang="en-US" sz="4000" dirty="0" err="1" smtClean="0">
                <a:latin typeface="Arial" charset="0"/>
              </a:rPr>
              <a:t>Mahasiswa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mampu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menganalisis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kasus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penyelesaian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konflik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sosial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keagamaan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id-ID" sz="4000" dirty="0" smtClean="0">
                <a:latin typeface="Arial" charset="0"/>
              </a:rPr>
              <a:t>di suatu wilayah bekas konflik </a:t>
            </a:r>
            <a:r>
              <a:rPr lang="en-US" sz="4000" dirty="0" err="1" smtClean="0">
                <a:latin typeface="Arial" charset="0"/>
              </a:rPr>
              <a:t>menggunakan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teori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id-ID" sz="4000" dirty="0" smtClean="0">
                <a:latin typeface="Arial" charset="0"/>
              </a:rPr>
              <a:t>resolusi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konflik</a:t>
            </a:r>
            <a:r>
              <a:rPr lang="en-US" sz="4000" smtClean="0">
                <a:latin typeface="Arial" charset="0"/>
              </a:rPr>
              <a:t> dalam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laporan</a:t>
            </a:r>
            <a:r>
              <a:rPr lang="en-US" sz="4000" dirty="0" smtClean="0">
                <a:latin typeface="Arial" charset="0"/>
              </a:rPr>
              <a:t> mini </a:t>
            </a:r>
            <a:r>
              <a:rPr lang="en-US" sz="4000" dirty="0" err="1" smtClean="0">
                <a:latin typeface="Arial" charset="0"/>
              </a:rPr>
              <a:t>riset</a:t>
            </a:r>
            <a:r>
              <a:rPr lang="en-US" sz="4000" dirty="0" smtClean="0">
                <a:latin typeface="Arial" charset="0"/>
              </a:rPr>
              <a:t> 10 </a:t>
            </a:r>
            <a:r>
              <a:rPr lang="en-US" sz="4000" dirty="0" err="1" smtClean="0">
                <a:latin typeface="Arial" charset="0"/>
              </a:rPr>
              <a:t>halaman</a:t>
            </a:r>
            <a:r>
              <a:rPr lang="en-US" sz="4000" dirty="0" smtClean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4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Capaian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Pembelajaran</a:t>
            </a:r>
            <a:r>
              <a:rPr lang="en-US" sz="3600" b="1" dirty="0" smtClean="0"/>
              <a:t> – S.M.A.R.T</a:t>
            </a:r>
            <a:endParaRPr lang="en-US" b="1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657600" cy="51816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… …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menyimpulkan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152400" y="1371600"/>
            <a:ext cx="5105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 err="1" smtClean="0"/>
              <a:t>Spesific</a:t>
            </a:r>
            <a:r>
              <a:rPr lang="en-US" sz="3200" dirty="0" smtClean="0"/>
              <a:t>; CP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jelas</a:t>
            </a:r>
            <a:r>
              <a:rPr lang="en-US" sz="3200" dirty="0" smtClean="0"/>
              <a:t>,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istilah</a:t>
            </a:r>
            <a:r>
              <a:rPr lang="en-US" sz="3200" dirty="0" smtClean="0"/>
              <a:t> </a:t>
            </a:r>
            <a:r>
              <a:rPr lang="en-US" sz="3200" dirty="0" err="1" smtClean="0"/>
              <a:t>spesifik</a:t>
            </a:r>
            <a:r>
              <a:rPr lang="en-US" sz="3200" dirty="0" smtClean="0"/>
              <a:t> </a:t>
            </a:r>
            <a:r>
              <a:rPr lang="en-US" sz="3200" dirty="0" err="1" smtClean="0"/>
              <a:t>menggambarkan</a:t>
            </a:r>
            <a:r>
              <a:rPr lang="en-US" sz="3200" dirty="0" smtClean="0"/>
              <a:t> </a:t>
            </a:r>
            <a:r>
              <a:rPr lang="en-US" sz="3200" dirty="0" err="1" smtClean="0"/>
              <a:t>kemampuan</a:t>
            </a:r>
            <a:r>
              <a:rPr lang="en-US" sz="3200" dirty="0" smtClean="0"/>
              <a:t> </a:t>
            </a:r>
            <a:r>
              <a:rPr lang="en-US" sz="3200" dirty="0" err="1" smtClean="0"/>
              <a:t>ttt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Measurable; </a:t>
            </a:r>
            <a:r>
              <a:rPr lang="en-US" sz="3200" dirty="0" smtClean="0"/>
              <a:t>CP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b="1" dirty="0" err="1" smtClean="0"/>
              <a:t>diatur</a:t>
            </a:r>
            <a:r>
              <a:rPr lang="en-US" sz="3200" b="1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b="1" dirty="0" err="1" smtClean="0"/>
              <a:t>diukur</a:t>
            </a:r>
            <a:endParaRPr lang="en-US" sz="3200" b="1" dirty="0" smtClean="0"/>
          </a:p>
          <a:p>
            <a:r>
              <a:rPr lang="en-US" sz="3200" b="1" dirty="0" smtClean="0"/>
              <a:t>Achievable; CP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dicapai</a:t>
            </a:r>
            <a:r>
              <a:rPr lang="en-US" sz="3200" dirty="0" smtClean="0"/>
              <a:t> </a:t>
            </a:r>
            <a:r>
              <a:rPr lang="en-US" sz="3200" dirty="0" err="1" smtClean="0"/>
              <a:t>mahasiswa</a:t>
            </a:r>
            <a:endParaRPr lang="en-US" sz="3200" b="1" dirty="0" smtClean="0"/>
          </a:p>
          <a:p>
            <a:r>
              <a:rPr lang="en-US" sz="3200" b="1" dirty="0" smtClean="0"/>
              <a:t>Realistic; CP </a:t>
            </a:r>
            <a:r>
              <a:rPr lang="en-US" sz="3200" dirty="0" err="1" smtClean="0"/>
              <a:t>realistis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dicapai</a:t>
            </a:r>
            <a:r>
              <a:rPr lang="en-US" sz="3200" dirty="0" smtClean="0"/>
              <a:t> </a:t>
            </a:r>
            <a:r>
              <a:rPr lang="en-US" sz="3200" dirty="0" err="1" smtClean="0"/>
              <a:t>mahasiswa</a:t>
            </a:r>
            <a:endParaRPr lang="en-US" sz="3200" b="1" dirty="0" smtClean="0"/>
          </a:p>
          <a:p>
            <a:r>
              <a:rPr lang="en-US" sz="3200" b="1" dirty="0" smtClean="0"/>
              <a:t>Time-bound; CP </a:t>
            </a:r>
            <a:r>
              <a:rPr lang="en-US" sz="3200" dirty="0" err="1" smtClean="0"/>
              <a:t>realistis</a:t>
            </a:r>
            <a:r>
              <a:rPr lang="en-US" sz="3200" dirty="0" smtClean="0"/>
              <a:t> </a:t>
            </a:r>
            <a:r>
              <a:rPr lang="en-US" sz="3200" dirty="0" err="1" smtClean="0"/>
              <a:t>dicapai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batas</a:t>
            </a:r>
            <a:r>
              <a:rPr lang="en-US" sz="3200" dirty="0" smtClean="0"/>
              <a:t> </a:t>
            </a:r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 err="1" smtClean="0"/>
              <a:t>ttt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69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latin typeface="Arial" charset="0"/>
                <a:cs typeface="Arial" charset="0"/>
              </a:rPr>
              <a:t>Istilah-istilah Kompetensi/CP dalam SNPT (SN Dikti) Pasal 12, ayat 3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66738" y="2286000"/>
            <a:ext cx="8001000" cy="37338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Capaian</a:t>
            </a:r>
            <a:r>
              <a:rPr lang="en-US" sz="3600" dirty="0" smtClean="0"/>
              <a:t>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</a:t>
            </a:r>
            <a:r>
              <a:rPr lang="en-US" sz="3600" dirty="0" err="1" smtClean="0"/>
              <a:t>Lulusan</a:t>
            </a:r>
            <a:r>
              <a:rPr lang="en-US" sz="3600" dirty="0" smtClean="0"/>
              <a:t> </a:t>
            </a:r>
            <a:r>
              <a:rPr lang="id-ID" sz="3600" dirty="0" smtClean="0"/>
              <a:t>(yang dibebankan pada Matakuliah)</a:t>
            </a:r>
            <a:r>
              <a:rPr lang="en-US" sz="3600" dirty="0" smtClean="0"/>
              <a:t> – </a:t>
            </a:r>
            <a:r>
              <a:rPr lang="id-ID" sz="3600" dirty="0" smtClean="0"/>
              <a:t>CPL atau CPMK - </a:t>
            </a:r>
            <a:r>
              <a:rPr lang="en-US" sz="3600" dirty="0" err="1" smtClean="0"/>
              <a:t>permintaan</a:t>
            </a:r>
            <a:r>
              <a:rPr lang="en-US" sz="3600" dirty="0" smtClean="0"/>
              <a:t> </a:t>
            </a:r>
            <a:r>
              <a:rPr lang="en-US" sz="3600" dirty="0" err="1" smtClean="0"/>
              <a:t>ibu</a:t>
            </a:r>
            <a:r>
              <a:rPr lang="en-US" sz="3600" dirty="0" smtClean="0"/>
              <a:t>.</a:t>
            </a:r>
            <a:endParaRPr lang="en-US" sz="1600" dirty="0" smtClean="0"/>
          </a:p>
          <a:p>
            <a:pPr eaLnBrk="1" hangingPunct="1"/>
            <a:r>
              <a:rPr lang="en-US" sz="3600" dirty="0" err="1" smtClean="0"/>
              <a:t>Kemampuan</a:t>
            </a:r>
            <a:r>
              <a:rPr lang="en-US" sz="3600" dirty="0" smtClean="0"/>
              <a:t> </a:t>
            </a:r>
            <a:r>
              <a:rPr lang="en-US" sz="3600" dirty="0" err="1" smtClean="0"/>
              <a:t>Akhir</a:t>
            </a:r>
            <a:r>
              <a:rPr lang="en-US" sz="3600" dirty="0" smtClean="0"/>
              <a:t> </a:t>
            </a:r>
            <a:r>
              <a:rPr lang="id-ID" sz="3600" dirty="0" smtClean="0"/>
              <a:t>(yang diharapkan pada tiap) </a:t>
            </a:r>
            <a:r>
              <a:rPr lang="en-US" sz="3600" dirty="0" err="1" smtClean="0"/>
              <a:t>Tahapan</a:t>
            </a:r>
            <a:r>
              <a:rPr lang="en-US" sz="3600" dirty="0" smtClean="0"/>
              <a:t>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– </a:t>
            </a:r>
            <a:r>
              <a:rPr lang="en-US" sz="3600" dirty="0" err="1" smtClean="0"/>
              <a:t>permintaan</a:t>
            </a:r>
            <a:r>
              <a:rPr lang="en-US" sz="3600" dirty="0" smtClean="0"/>
              <a:t> ayah.</a:t>
            </a:r>
          </a:p>
        </p:txBody>
      </p:sp>
    </p:spTree>
    <p:extLst>
      <p:ext uri="{BB962C8B-B14F-4D97-AF65-F5344CB8AC3E}">
        <p14:creationId xmlns:p14="http://schemas.microsoft.com/office/powerpoint/2010/main" val="37404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14313"/>
            <a:ext cx="8001000" cy="623887"/>
          </a:xfrm>
        </p:spPr>
        <p:txBody>
          <a:bodyPr>
            <a:normAutofit fontScale="90000"/>
          </a:bodyPr>
          <a:lstStyle/>
          <a:p>
            <a:r>
              <a:rPr lang="id-ID" sz="2800" b="1" dirty="0">
                <a:solidFill>
                  <a:srgbClr val="003300"/>
                </a:solidFill>
                <a:latin typeface="Book Antiqua" pitchFamily="18" charset="0"/>
              </a:rPr>
              <a:t>Kemampuan Akhir tiap Tahapan Pembelajaran</a:t>
            </a:r>
            <a:endParaRPr lang="en-US" sz="2800" b="1" dirty="0" smtClean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85813"/>
            <a:ext cx="8839200" cy="5786437"/>
          </a:xfrm>
        </p:spPr>
        <p:txBody>
          <a:bodyPr anchor="ctr">
            <a:noAutofit/>
          </a:bodyPr>
          <a:lstStyle/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menguraikan </a:t>
            </a:r>
            <a:r>
              <a:rPr lang="en-US" sz="2400" dirty="0" err="1"/>
              <a:t>hakikat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id-ID" sz="2400" dirty="0" smtClean="0"/>
              <a:t>secara sosiologis</a:t>
            </a:r>
            <a:r>
              <a:rPr lang="id-ID" sz="2400" dirty="0"/>
              <a:t> </a:t>
            </a:r>
            <a:r>
              <a:rPr lang="id-ID" sz="2400" dirty="0" smtClean="0"/>
              <a:t>dalam ringkasan 8 paragraf.</a:t>
            </a:r>
            <a:endParaRPr lang="id-ID" sz="2400" dirty="0"/>
          </a:p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id-ID" sz="2400" dirty="0"/>
              <a:t>sosial menurut Karl </a:t>
            </a:r>
            <a:r>
              <a:rPr lang="id-ID" sz="2400" dirty="0" smtClean="0"/>
              <a:t>Marx </a:t>
            </a:r>
            <a:r>
              <a:rPr lang="id-ID" sz="2400" dirty="0"/>
              <a:t>dalam ringkasan 8 paragraf</a:t>
            </a:r>
            <a:r>
              <a:rPr lang="id-ID" sz="2400" dirty="0" smtClean="0"/>
              <a:t>.</a:t>
            </a:r>
            <a:endParaRPr lang="id-ID" sz="2400" dirty="0"/>
          </a:p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id-ID" sz="2400" dirty="0"/>
              <a:t>sosial menurut Rahl </a:t>
            </a:r>
            <a:r>
              <a:rPr lang="id-ID" sz="2400" dirty="0" smtClean="0"/>
              <a:t>Dahrendorf </a:t>
            </a:r>
            <a:r>
              <a:rPr lang="id-ID" sz="2400" dirty="0"/>
              <a:t>dalam ringkasan 8 paragraf</a:t>
            </a:r>
            <a:r>
              <a:rPr lang="id-ID" sz="2400" dirty="0" smtClean="0"/>
              <a:t>.</a:t>
            </a:r>
            <a:endParaRPr lang="id-ID" sz="2400" dirty="0"/>
          </a:p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id-ID" sz="2400" dirty="0"/>
              <a:t>sosial menurut Lewis </a:t>
            </a:r>
            <a:r>
              <a:rPr lang="id-ID" sz="2400" dirty="0" smtClean="0"/>
              <a:t>Coser </a:t>
            </a:r>
            <a:r>
              <a:rPr lang="id-ID" sz="2400" dirty="0"/>
              <a:t>dalam ringkasan 8 paragraf</a:t>
            </a:r>
            <a:r>
              <a:rPr lang="id-ID" sz="2400" dirty="0" smtClean="0"/>
              <a:t>.</a:t>
            </a:r>
            <a:endParaRPr lang="id-ID" sz="2400" dirty="0"/>
          </a:p>
          <a:p>
            <a:pPr marL="266700" lvl="0" indent="-266700">
              <a:buFont typeface="+mj-lt"/>
              <a:buAutoNum type="arabicPeriod"/>
            </a:pPr>
            <a:r>
              <a:rPr lang="id-ID" sz="2400" dirty="0"/>
              <a:t>Mahasiswa mampu menguraikan pengertian, dinamika, dan sifat konflik sosial </a:t>
            </a:r>
            <a:r>
              <a:rPr lang="id-ID" sz="2400" dirty="0" smtClean="0"/>
              <a:t>keagamaan</a:t>
            </a:r>
            <a:r>
              <a:rPr lang="id-ID" sz="2400" dirty="0"/>
              <a:t> dalam ringkasan </a:t>
            </a:r>
            <a:r>
              <a:rPr lang="id-ID" sz="2400" dirty="0" smtClean="0"/>
              <a:t>10 paragraf</a:t>
            </a:r>
          </a:p>
          <a:p>
            <a:pPr marL="266700" lvl="0" indent="-266700">
              <a:buFont typeface="+mj-lt"/>
              <a:buAutoNum type="arabicPeriod"/>
            </a:pPr>
            <a:r>
              <a:rPr lang="id-ID" sz="2400" dirty="0" smtClean="0"/>
              <a:t>Mahasiswa mampu menguraikan 7 hipotesis konflik sosial keagamaan dalam ringkasan 7 paragraf.</a:t>
            </a:r>
          </a:p>
        </p:txBody>
      </p:sp>
    </p:spTree>
    <p:extLst>
      <p:ext uri="{BB962C8B-B14F-4D97-AF65-F5344CB8AC3E}">
        <p14:creationId xmlns:p14="http://schemas.microsoft.com/office/powerpoint/2010/main" val="20504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1"/>
            <a:ext cx="8610600" cy="6191250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id-ID" sz="2400" dirty="0"/>
              <a:t>Mahasiswa mampu menguraikan </a:t>
            </a:r>
            <a:r>
              <a:rPr lang="id-ID" sz="2400" dirty="0" smtClean="0"/>
              <a:t>resolusi konflik (apa,mengapa, dan bagaimana) dalam </a:t>
            </a:r>
            <a:r>
              <a:rPr lang="id-ID" sz="2400" dirty="0"/>
              <a:t>ringkasan </a:t>
            </a:r>
            <a:r>
              <a:rPr lang="id-ID" sz="2400" dirty="0" smtClean="0"/>
              <a:t>6 </a:t>
            </a:r>
            <a:r>
              <a:rPr lang="id-ID" sz="2400" dirty="0"/>
              <a:t>paragraf.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 smtClean="0"/>
              <a:t>Mahasiswa </a:t>
            </a:r>
            <a:r>
              <a:rPr lang="id-ID" sz="2400" dirty="0"/>
              <a:t>mampu menguraikan </a:t>
            </a:r>
            <a:r>
              <a:rPr lang="id-ID" sz="2400" dirty="0" smtClean="0"/>
              <a:t>relasi eksternal </a:t>
            </a:r>
            <a:r>
              <a:rPr lang="id-ID" sz="2400" dirty="0"/>
              <a:t>Konflik sosial keagamaan dalam ringkasan </a:t>
            </a:r>
            <a:r>
              <a:rPr lang="id-ID" sz="2400" dirty="0" smtClean="0"/>
              <a:t>6 </a:t>
            </a:r>
            <a:r>
              <a:rPr lang="id-ID" sz="2400" dirty="0"/>
              <a:t>paragraf</a:t>
            </a:r>
            <a:endParaRPr lang="id-ID" sz="2400" dirty="0" smtClean="0"/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 smtClean="0"/>
              <a:t>Mahasiswa mampu menguraikan solusi struktural Konflik sosial keagamaan dalam </a:t>
            </a:r>
            <a:r>
              <a:rPr lang="id-ID" sz="2400" dirty="0"/>
              <a:t>ringkasan </a:t>
            </a:r>
            <a:r>
              <a:rPr lang="id-ID" sz="2400" dirty="0" smtClean="0"/>
              <a:t>6 </a:t>
            </a:r>
            <a:r>
              <a:rPr lang="id-ID" sz="2400" dirty="0"/>
              <a:t>paragraf. </a:t>
            </a:r>
            <a:endParaRPr lang="id-ID" sz="2400" dirty="0" smtClean="0"/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/>
              <a:t>Mahasiswa mampu menguraikan </a:t>
            </a:r>
            <a:r>
              <a:rPr lang="id-ID" sz="2400" dirty="0" smtClean="0"/>
              <a:t>relasi </a:t>
            </a:r>
            <a:r>
              <a:rPr lang="id-ID" sz="2400" dirty="0"/>
              <a:t>internal Konflik sosial keagamaan dalam ringkasan 6 paragraf </a:t>
            </a:r>
            <a:endParaRPr lang="id-ID" sz="2400" dirty="0" smtClean="0"/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 smtClean="0"/>
              <a:t>Mahasiswa mampu menguraikan solusi kultural resolusi konflik sosial keagaman dalam </a:t>
            </a:r>
            <a:r>
              <a:rPr lang="id-ID" sz="2400" dirty="0"/>
              <a:t>ringkasan 8 paragraf. </a:t>
            </a:r>
            <a:endParaRPr lang="id-ID" sz="2400" dirty="0" smtClean="0"/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 smtClean="0"/>
              <a:t>Mahasiswa </a:t>
            </a:r>
            <a:r>
              <a:rPr lang="id-ID" sz="2400" dirty="0"/>
              <a:t>mampu menguraikan </a:t>
            </a:r>
            <a:r>
              <a:rPr lang="id-ID" sz="2400" dirty="0" smtClean="0"/>
              <a:t>negosiasi sbg teknik resolusi konflik sosial keagamaan dalam ringkasan 8 paragraf.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id-ID" sz="2400" dirty="0"/>
              <a:t>Mahasiswa mampu menguraikan </a:t>
            </a:r>
            <a:r>
              <a:rPr lang="id-ID" sz="2400" dirty="0" smtClean="0"/>
              <a:t>mediasi </a:t>
            </a:r>
            <a:r>
              <a:rPr lang="id-ID" sz="2400" dirty="0"/>
              <a:t>sbg teknik resolusi konflik sosial keagamaan dalam ringkasan 8 paragraf.</a:t>
            </a:r>
          </a:p>
        </p:txBody>
      </p:sp>
    </p:spTree>
    <p:extLst>
      <p:ext uri="{BB962C8B-B14F-4D97-AF65-F5344CB8AC3E}">
        <p14:creationId xmlns:p14="http://schemas.microsoft.com/office/powerpoint/2010/main" val="16879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ook Antiqua" pitchFamily="18" charset="0"/>
              </a:rPr>
              <a:t>Capaian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Pembelajaran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Lulusan</a:t>
            </a:r>
            <a:r>
              <a:rPr lang="en-US" dirty="0" smtClean="0">
                <a:latin typeface="Book Antiqua" pitchFamily="18" charset="0"/>
              </a:rPr>
              <a:t>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139113" cy="4643437"/>
          </a:xfrm>
        </p:spPr>
        <p:txBody>
          <a:bodyPr>
            <a:normAutofit fontScale="92500"/>
          </a:bodyPr>
          <a:lstStyle/>
          <a:p>
            <a:pPr marL="0" indent="0">
              <a:buClr>
                <a:schemeClr val="tx1"/>
              </a:buClr>
              <a:buFont typeface="Arial" charset="0"/>
              <a:buNone/>
            </a:pPr>
            <a:r>
              <a:rPr lang="id-ID" sz="4000" dirty="0" smtClean="0">
                <a:latin typeface="Arial" charset="0"/>
              </a:rPr>
              <a:t>S</a:t>
            </a:r>
            <a:r>
              <a:rPr lang="en-US" sz="4000" dirty="0" err="1" smtClean="0">
                <a:latin typeface="Arial" charset="0"/>
              </a:rPr>
              <a:t>etelah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mengikuti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matakuliah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id-ID" sz="4000" dirty="0" smtClean="0">
                <a:latin typeface="Arial" charset="0"/>
              </a:rPr>
              <a:t>ini selama satu semester m</a:t>
            </a:r>
            <a:r>
              <a:rPr lang="en-US" sz="4000" dirty="0" err="1" smtClean="0">
                <a:latin typeface="Arial" charset="0"/>
              </a:rPr>
              <a:t>ahasiswa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mampu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menganalisis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id-ID" sz="4000" dirty="0" smtClean="0">
                <a:latin typeface="Arial" charset="0"/>
              </a:rPr>
              <a:t>praktik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id-ID" sz="4000" dirty="0" smtClean="0">
                <a:latin typeface="Arial" charset="0"/>
              </a:rPr>
              <a:t>resolusi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konflik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sosial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keagamaan</a:t>
            </a:r>
            <a:r>
              <a:rPr lang="id-ID" sz="4000" dirty="0" smtClean="0">
                <a:latin typeface="Arial" charset="0"/>
              </a:rPr>
              <a:t> di suatu wilayah bekas konflik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menggunakan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teori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id-ID" sz="4000" dirty="0" smtClean="0">
                <a:latin typeface="Arial" charset="0"/>
              </a:rPr>
              <a:t>resolusi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konflik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dalam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laporan</a:t>
            </a:r>
            <a:r>
              <a:rPr lang="en-US" sz="4000" dirty="0" smtClean="0">
                <a:latin typeface="Arial" charset="0"/>
              </a:rPr>
              <a:t> mini </a:t>
            </a:r>
            <a:r>
              <a:rPr lang="en-US" sz="4000" dirty="0" err="1" smtClean="0">
                <a:latin typeface="Arial" charset="0"/>
              </a:rPr>
              <a:t>riset</a:t>
            </a:r>
            <a:r>
              <a:rPr lang="id-ID" sz="4000" dirty="0" smtClean="0">
                <a:latin typeface="Arial" charset="0"/>
              </a:rPr>
              <a:t> </a:t>
            </a:r>
            <a:r>
              <a:rPr lang="en-US" sz="4000" dirty="0" smtClean="0">
                <a:latin typeface="Arial" charset="0"/>
              </a:rPr>
              <a:t>10 </a:t>
            </a:r>
            <a:r>
              <a:rPr lang="en-US" sz="4000" dirty="0" err="1" smtClean="0">
                <a:latin typeface="Arial" charset="0"/>
              </a:rPr>
              <a:t>halaman</a:t>
            </a:r>
            <a:r>
              <a:rPr lang="en-US" sz="4000" dirty="0" smtClean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4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4"/>
          <p:cNvSpPr>
            <a:spLocks noChangeArrowheads="1"/>
          </p:cNvSpPr>
          <p:nvPr/>
        </p:nvSpPr>
        <p:spPr bwMode="auto">
          <a:xfrm>
            <a:off x="2987675" y="1773238"/>
            <a:ext cx="3240088" cy="331311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348038" y="3068638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 Rounded MT Bold" pitchFamily="34" charset="0"/>
              </a:rPr>
              <a:t>   LEARNING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708400" y="1125538"/>
            <a:ext cx="194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CONTENT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300788" y="2924175"/>
            <a:ext cx="1655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COMPE-TENCY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635375" y="5229225"/>
            <a:ext cx="2233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9900"/>
                </a:solidFill>
              </a:rPr>
              <a:t>STRATEGY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331913" y="2924175"/>
            <a:ext cx="1584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EVALU-ATION</a:t>
            </a:r>
          </a:p>
        </p:txBody>
      </p:sp>
      <p:sp>
        <p:nvSpPr>
          <p:cNvPr id="3080" name="AutoShape 10"/>
          <p:cNvSpPr>
            <a:spLocks noChangeArrowheads="1"/>
          </p:cNvSpPr>
          <p:nvPr/>
        </p:nvSpPr>
        <p:spPr bwMode="auto">
          <a:xfrm>
            <a:off x="6084888" y="3213100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81" name="AutoShape 11"/>
          <p:cNvSpPr>
            <a:spLocks noChangeArrowheads="1"/>
          </p:cNvSpPr>
          <p:nvPr/>
        </p:nvSpPr>
        <p:spPr bwMode="auto">
          <a:xfrm>
            <a:off x="2916238" y="32131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>
            <a:off x="4500563" y="170021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83" name="AutoShape 13"/>
          <p:cNvSpPr>
            <a:spLocks noChangeArrowheads="1"/>
          </p:cNvSpPr>
          <p:nvPr/>
        </p:nvSpPr>
        <p:spPr bwMode="auto">
          <a:xfrm>
            <a:off x="4427538" y="494188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84" name="Text Box 22"/>
          <p:cNvSpPr txBox="1">
            <a:spLocks noChangeArrowheads="1"/>
          </p:cNvSpPr>
          <p:nvPr/>
        </p:nvSpPr>
        <p:spPr bwMode="auto">
          <a:xfrm>
            <a:off x="1979613" y="404813"/>
            <a:ext cx="5184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COURSE DESIGN PROCESS</a:t>
            </a:r>
          </a:p>
        </p:txBody>
      </p:sp>
    </p:spTree>
    <p:extLst>
      <p:ext uri="{BB962C8B-B14F-4D97-AF65-F5344CB8AC3E}">
        <p14:creationId xmlns:p14="http://schemas.microsoft.com/office/powerpoint/2010/main" val="2302998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2987675" y="1773238"/>
            <a:ext cx="3240088" cy="331311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48038" y="3068638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Arial Rounded MT Bold" pitchFamily="34" charset="0"/>
              </a:rPr>
              <a:t>   LEARNING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000125"/>
            <a:ext cx="243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STANDAR ISI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00788" y="2714625"/>
            <a:ext cx="2843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STANDAR KOMPETENSI LULUSAN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714625" y="5229225"/>
            <a:ext cx="4143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9900"/>
                </a:solidFill>
              </a:rPr>
              <a:t>STANDAR PROSES PEMBELAJARAN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95288" y="3141663"/>
            <a:ext cx="2462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STANDAR PENILAIAN PEMBELAJARAN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6084888" y="3213100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916238" y="32131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500563" y="170021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4427538" y="494188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55650" y="428625"/>
            <a:ext cx="792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STANDAR NASIONAL PENDIDIKAN TINGGI</a:t>
            </a:r>
          </a:p>
        </p:txBody>
      </p:sp>
    </p:spTree>
    <p:extLst>
      <p:ext uri="{BB962C8B-B14F-4D97-AF65-F5344CB8AC3E}">
        <p14:creationId xmlns:p14="http://schemas.microsoft.com/office/powerpoint/2010/main" val="328069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2987675" y="1773238"/>
            <a:ext cx="3240088" cy="3313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48038" y="3068638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Arial Rounded MT Bold" pitchFamily="34" charset="0"/>
              </a:rPr>
              <a:t>   LEARNING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29000" y="1000125"/>
            <a:ext cx="243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9900"/>
                </a:solidFill>
              </a:rPr>
              <a:t>STANDAR ISI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00788" y="2714625"/>
            <a:ext cx="2843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STANDAR KOMPETENSI LULUSAN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635375" y="5229225"/>
            <a:ext cx="2233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STANDAR PROSES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95288" y="3141663"/>
            <a:ext cx="24622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STANDAR PENILAIAN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6084888" y="3213100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916238" y="32131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500563" y="170021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427538" y="494188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id-ID" alt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55650" y="428625"/>
            <a:ext cx="792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STANDAR NASIONAL PENDIDIKAN TINGGI</a:t>
            </a:r>
          </a:p>
        </p:txBody>
      </p:sp>
    </p:spTree>
    <p:extLst>
      <p:ext uri="{BB962C8B-B14F-4D97-AF65-F5344CB8AC3E}">
        <p14:creationId xmlns:p14="http://schemas.microsoft.com/office/powerpoint/2010/main" val="59904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1557338"/>
            <a:ext cx="6808787" cy="2232025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atin typeface="Benguiat Frisky ATT" pitchFamily="66" charset="0"/>
              </a:rPr>
              <a:t>Lecturing?</a:t>
            </a:r>
            <a:br>
              <a:rPr lang="en-US" altLang="en-US" sz="5400" smtClean="0">
                <a:latin typeface="Benguiat Frisky ATT" pitchFamily="66" charset="0"/>
              </a:rPr>
            </a:br>
            <a:r>
              <a:rPr lang="en-US" altLang="en-US" sz="4000" smtClean="0">
                <a:latin typeface="Benguiat Frisky ATT" pitchFamily="66" charset="0"/>
              </a:rPr>
              <a:t/>
            </a:r>
            <a:br>
              <a:rPr lang="en-US" altLang="en-US" sz="4000" smtClean="0">
                <a:latin typeface="Benguiat Frisky ATT" pitchFamily="66" charset="0"/>
              </a:rPr>
            </a:br>
            <a:r>
              <a:rPr lang="en-US" altLang="en-US" smtClean="0">
                <a:latin typeface="AprilleDisplayCapsSSi" pitchFamily="2" charset="0"/>
              </a:rPr>
              <a:t>Why?</a:t>
            </a:r>
          </a:p>
        </p:txBody>
      </p:sp>
      <p:pic>
        <p:nvPicPr>
          <p:cNvPr id="4099" name="Picture 5" descr="j03012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700213"/>
            <a:ext cx="2160588" cy="2860675"/>
          </a:xfrm>
          <a:noFill/>
        </p:spPr>
      </p:pic>
    </p:spTree>
    <p:extLst>
      <p:ext uri="{BB962C8B-B14F-4D97-AF65-F5344CB8AC3E}">
        <p14:creationId xmlns:p14="http://schemas.microsoft.com/office/powerpoint/2010/main" val="1617469435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983412" cy="9366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KELEBIHAN CERAMAH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714500"/>
            <a:ext cx="6985000" cy="4286250"/>
          </a:xfrm>
        </p:spPr>
        <p:txBody>
          <a:bodyPr>
            <a:normAutofit fontScale="77500" lnSpcReduction="20000"/>
          </a:bodyPr>
          <a:lstStyle/>
          <a:p>
            <a:pPr marL="530225" indent="-530225" algn="l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en-US" sz="3600" smtClean="0">
                <a:solidFill>
                  <a:schemeClr val="tx1"/>
                </a:solidFill>
              </a:rPr>
              <a:t>Baik untuk materi baru</a:t>
            </a:r>
          </a:p>
          <a:p>
            <a:pPr marL="530225" indent="-530225" algn="l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en-US" sz="3600" smtClean="0">
                <a:solidFill>
                  <a:schemeClr val="tx1"/>
                </a:solidFill>
              </a:rPr>
              <a:t>Dapat digunakan untuk kelas besar</a:t>
            </a:r>
          </a:p>
          <a:p>
            <a:pPr marL="530225" indent="-530225" algn="l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en-US" sz="3600" smtClean="0">
                <a:solidFill>
                  <a:schemeClr val="tx1"/>
                </a:solidFill>
              </a:rPr>
              <a:t>Materi yang banyak dapat disampaikan dalam waktu singkat</a:t>
            </a:r>
          </a:p>
          <a:p>
            <a:pPr marL="530225" indent="-530225" algn="l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en-US" sz="3600" smtClean="0">
                <a:solidFill>
                  <a:schemeClr val="tx1"/>
                </a:solidFill>
              </a:rPr>
              <a:t>Baik digunakan untuk kognisi tingkat rendah</a:t>
            </a:r>
          </a:p>
        </p:txBody>
      </p:sp>
    </p:spTree>
    <p:extLst>
      <p:ext uri="{BB962C8B-B14F-4D97-AF65-F5344CB8AC3E}">
        <p14:creationId xmlns:p14="http://schemas.microsoft.com/office/powerpoint/2010/main" val="261956257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KELEMAHAN CERAMAH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600" smtClean="0"/>
              <a:t>Daya tahan mahasiswa untuk berkonsentrasi dengan menggunakan indra telinga terbatas.</a:t>
            </a:r>
          </a:p>
          <a:p>
            <a:pPr eaLnBrk="1" hangingPunct="1"/>
            <a:r>
              <a:rPr lang="en-US" altLang="en-US" sz="3600" smtClean="0"/>
              <a:t>Mudah terganggu oleh hal-hal visual.</a:t>
            </a:r>
          </a:p>
          <a:p>
            <a:pPr eaLnBrk="1" hangingPunct="1"/>
            <a:r>
              <a:rPr lang="en-US" altLang="en-US" sz="3600" smtClean="0"/>
              <a:t>Mahasiswa sulit membandingkan, menganalisis atau mengevaluasi gagasan dosen.</a:t>
            </a:r>
          </a:p>
          <a:p>
            <a:pPr eaLnBrk="1" hangingPunct="1"/>
            <a:r>
              <a:rPr lang="en-US" altLang="en-US" sz="3600" smtClean="0"/>
              <a:t>Cenderung menyamaratakan mahasiswa.</a:t>
            </a:r>
            <a:r>
              <a:rPr lang="en-US" altLang="en-US" sz="4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08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43813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BKenwood" pitchFamily="2" charset="0"/>
              </a:rPr>
              <a:t>KAPAN CERAMAH DIGUNAKAN?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75"/>
            <a:ext cx="8229600" cy="5072063"/>
          </a:xfrm>
        </p:spPr>
        <p:txBody>
          <a:bodyPr>
            <a:normAutofit fontScale="92500"/>
          </a:bodyPr>
          <a:lstStyle/>
          <a:p>
            <a:pPr marL="633413" indent="-63341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600" smtClean="0"/>
              <a:t>Untuk memberi pengarahan.</a:t>
            </a:r>
          </a:p>
          <a:p>
            <a:pPr marL="633413" indent="-63341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600" smtClean="0"/>
              <a:t>Apabila materi tidak tersedia dalam bentuk tulisan.</a:t>
            </a:r>
          </a:p>
          <a:p>
            <a:pPr marL="633413" indent="-63341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600" smtClean="0"/>
              <a:t>Teks tidak cocok atau kedaluwarsa.</a:t>
            </a:r>
          </a:p>
          <a:p>
            <a:pPr marL="633413" indent="-63341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600" smtClean="0"/>
              <a:t>Untuk memberi motivasi dan menunjukkan antusiasme.</a:t>
            </a:r>
          </a:p>
          <a:p>
            <a:pPr marL="633413" indent="-63341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600" smtClean="0"/>
              <a:t>Untuk memberikan model/cara berpikir. </a:t>
            </a:r>
          </a:p>
        </p:txBody>
      </p:sp>
    </p:spTree>
    <p:extLst>
      <p:ext uri="{BB962C8B-B14F-4D97-AF65-F5344CB8AC3E}">
        <p14:creationId xmlns:p14="http://schemas.microsoft.com/office/powerpoint/2010/main" val="15562040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12013" cy="852488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atin typeface="Black Chancery" pitchFamily="2" charset="0"/>
              </a:rPr>
              <a:t>10 </a:t>
            </a:r>
            <a:r>
              <a:rPr lang="en-US" altLang="en-US" sz="3600" smtClean="0">
                <a:latin typeface="Black Chancery" pitchFamily="2" charset="0"/>
              </a:rPr>
              <a:t>Saran Meningkatkan Ceramah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mtClean="0"/>
              <a:t>        </a:t>
            </a:r>
            <a:r>
              <a:rPr lang="en-US" altLang="en-US" sz="4000" smtClean="0">
                <a:latin typeface="Black Chancery" pitchFamily="2" charset="0"/>
              </a:rPr>
              <a:t>Membangun Minat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600" smtClean="0"/>
              <a:t>	</a:t>
            </a:r>
            <a:r>
              <a:rPr lang="en-US" altLang="en-US" sz="3600" smtClean="0">
                <a:latin typeface="Comic Sans MS" pitchFamily="66" charset="0"/>
              </a:rPr>
              <a:t>1- Awali dengan cerita atau gambar.	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600" smtClean="0">
                <a:latin typeface="Comic Sans MS" pitchFamily="66" charset="0"/>
              </a:rPr>
              <a:t>	2- Ajukan kasus/masalah.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altLang="en-US" sz="360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600" smtClean="0">
                <a:latin typeface="Comic Sans MS" pitchFamily="66" charset="0"/>
              </a:rPr>
              <a:t>	3-Ajukan pertanyaan</a:t>
            </a:r>
          </a:p>
        </p:txBody>
      </p:sp>
    </p:spTree>
    <p:extLst>
      <p:ext uri="{BB962C8B-B14F-4D97-AF65-F5344CB8AC3E}">
        <p14:creationId xmlns:p14="http://schemas.microsoft.com/office/powerpoint/2010/main" val="416632663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7140575" cy="796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smtClean="0">
                <a:latin typeface="Black Chancery" pitchFamily="2" charset="0"/>
              </a:rPr>
              <a:t>Memaksimalkan pemahaman dan ingatan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3088"/>
            <a:ext cx="8229600" cy="4252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4- Beri kata-kata kunci.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5- Beri contoh dan analogi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6- Gunakan dukungan visual.</a:t>
            </a:r>
          </a:p>
        </p:txBody>
      </p:sp>
    </p:spTree>
    <p:extLst>
      <p:ext uri="{BB962C8B-B14F-4D97-AF65-F5344CB8AC3E}">
        <p14:creationId xmlns:p14="http://schemas.microsoft.com/office/powerpoint/2010/main" val="3989844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993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Black Chancery" pitchFamily="2" charset="0"/>
              </a:rPr>
              <a:t>Melibatkan Mhs dalam Perkuliahan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7- Beri mahasiswa kesempatan untuk memberi contoh &amp; menjawab pertanyaan.</a:t>
            </a:r>
          </a:p>
          <a:p>
            <a:pPr marL="533400" indent="-533400" eaLnBrk="1" hangingPunct="1">
              <a:buFontTx/>
              <a:buNone/>
            </a:pPr>
            <a:endParaRPr lang="en-US" altLang="en-US" smtClean="0">
              <a:latin typeface="Comic Sans MS" pitchFamily="66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8- Selingi presentasi dengan selingan singkat.</a:t>
            </a:r>
          </a:p>
        </p:txBody>
      </p:sp>
    </p:spTree>
    <p:extLst>
      <p:ext uri="{BB962C8B-B14F-4D97-AF65-F5344CB8AC3E}">
        <p14:creationId xmlns:p14="http://schemas.microsoft.com/office/powerpoint/2010/main" val="7472892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6261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Black Chancery" pitchFamily="2" charset="0"/>
              </a:rPr>
              <a:t>Memperkuat Perkuliahan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15963" indent="-715963"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9- </a:t>
            </a:r>
            <a:r>
              <a:rPr lang="en-US" altLang="en-US" smtClean="0"/>
              <a:t>  </a:t>
            </a:r>
            <a:r>
              <a:rPr lang="en-US" altLang="en-US" smtClean="0">
                <a:latin typeface="Comic Sans MS" pitchFamily="66" charset="0"/>
              </a:rPr>
              <a:t>Terapkan materi perkuliahan pada masalah riel.</a:t>
            </a:r>
          </a:p>
          <a:p>
            <a:pPr marL="715963" indent="-715963" eaLnBrk="1" hangingPunct="1">
              <a:buFontTx/>
              <a:buNone/>
            </a:pPr>
            <a:endParaRPr lang="en-US" altLang="en-US" smtClean="0">
              <a:latin typeface="Comic Sans MS" pitchFamily="66" charset="0"/>
            </a:endParaRPr>
          </a:p>
          <a:p>
            <a:pPr marL="715963" indent="-715963"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10- Meminta mahasiswa untuk mereview materi kuliah</a:t>
            </a:r>
          </a:p>
        </p:txBody>
      </p:sp>
    </p:spTree>
    <p:extLst>
      <p:ext uri="{BB962C8B-B14F-4D97-AF65-F5344CB8AC3E}">
        <p14:creationId xmlns:p14="http://schemas.microsoft.com/office/powerpoint/2010/main" val="112957465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720725"/>
          </a:xfrm>
        </p:spPr>
        <p:txBody>
          <a:bodyPr/>
          <a:lstStyle/>
          <a:p>
            <a:r>
              <a:rPr lang="en-US" altLang="en-US" sz="3200">
                <a:latin typeface="Comic Sans MS" pitchFamily="66" charset="0"/>
              </a:rPr>
              <a:t>Situasi Pembangkit Motivasi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700213"/>
            <a:ext cx="7345362" cy="432117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1- Antusiasme Dosen.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2- Hubungan antar materi 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3- Organisasi materi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4- Tingkat kesulitan yang tepat.</a:t>
            </a:r>
          </a:p>
          <a:p>
            <a:r>
              <a:rPr lang="en-US" altLang="en-US" sz="2800">
                <a:solidFill>
                  <a:srgbClr val="A50021"/>
                </a:solidFill>
              </a:rPr>
              <a:t>5- Keterlibatan aktif mahasiswa.</a:t>
            </a:r>
          </a:p>
          <a:p>
            <a:r>
              <a:rPr lang="en-US" altLang="en-US" sz="2800">
                <a:solidFill>
                  <a:srgbClr val="A50021"/>
                </a:solidFill>
              </a:rPr>
              <a:t>6- Keberagaman strategi.</a:t>
            </a:r>
          </a:p>
          <a:p>
            <a:r>
              <a:rPr lang="en-US" altLang="en-US" sz="2800">
                <a:solidFill>
                  <a:srgbClr val="A50021"/>
                </a:solidFill>
              </a:rPr>
              <a:t>7- Kedekatan dosen-mahasiswa.</a:t>
            </a:r>
          </a:p>
          <a:p>
            <a:r>
              <a:rPr lang="en-US" altLang="en-US" sz="2800">
                <a:solidFill>
                  <a:srgbClr val="A50021"/>
                </a:solidFill>
              </a:rPr>
              <a:t>8- Contoh kongkrit dan bisa dimengerti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2183400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2087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id-ID" sz="3200" dirty="0" smtClean="0"/>
              <a:t>Langkah-langkah</a:t>
            </a:r>
            <a:br>
              <a:rPr lang="id-ID" sz="3200" dirty="0" smtClean="0"/>
            </a:br>
            <a:r>
              <a:rPr lang="id-ID" sz="3200" dirty="0" smtClean="0"/>
              <a:t>strategi pembelajaran aktif/ student centered learning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889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Perceptions Students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KKNI?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Mengapa</a:t>
            </a:r>
            <a:r>
              <a:rPr lang="en-US" dirty="0" smtClean="0"/>
              <a:t> KKNI </a:t>
            </a:r>
            <a:r>
              <a:rPr lang="en-US" dirty="0" err="1" smtClean="0"/>
              <a:t>dibuat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KKNI?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SNPT (SN </a:t>
            </a:r>
            <a:r>
              <a:rPr lang="en-US" dirty="0" err="1" smtClean="0"/>
              <a:t>Dikti</a:t>
            </a:r>
            <a:r>
              <a:rPr lang="en-US" dirty="0" smtClean="0"/>
              <a:t>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Mengapa</a:t>
            </a:r>
            <a:r>
              <a:rPr lang="en-US" dirty="0" smtClean="0"/>
              <a:t> SNPT </a:t>
            </a:r>
            <a:r>
              <a:rPr lang="en-US" dirty="0" err="1" smtClean="0"/>
              <a:t>dibuat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SNPT?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Apa hubungan KKNI dan SNPT?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Apa Hubungan KKNI dan SNPT dengan Prodi?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KKNI </a:t>
            </a:r>
            <a:r>
              <a:rPr lang="en-US" dirty="0" err="1" smtClean="0"/>
              <a:t>dan</a:t>
            </a:r>
            <a:r>
              <a:rPr lang="en-US" dirty="0" smtClean="0"/>
              <a:t> SNPT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?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mtClean="0"/>
              <a:t>1. </a:t>
            </a:r>
            <a:r>
              <a:rPr lang="en-US" altLang="en-US" smtClean="0"/>
              <a:t>Bingo (kenalan)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Tentukan topic.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Beri penjelasan (instruksi) pengerjaan.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Bagi kertas bingo.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Minta mahasiswa mengisi bingo sesuai penjelasan.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Diskusi kelas besar.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Klarifikasi.</a:t>
            </a:r>
          </a:p>
          <a:p>
            <a:pPr marL="514350" indent="-514350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45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>
            <a:normAutofit fontScale="90000"/>
          </a:bodyPr>
          <a:lstStyle/>
          <a:p>
            <a:r>
              <a:rPr lang="id-ID" altLang="en-US" smtClean="0"/>
              <a:t>2. </a:t>
            </a:r>
            <a:r>
              <a:rPr lang="en-US" altLang="en-US" smtClean="0"/>
              <a:t>Guided Learning </a:t>
            </a:r>
            <a:br>
              <a:rPr lang="en-US" altLang="en-US" smtClean="0"/>
            </a:br>
            <a:r>
              <a:rPr lang="en-US" altLang="en-US" smtClean="0"/>
              <a:t>(Filosofi Mengajar)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42938" y="1785938"/>
            <a:ext cx="8043862" cy="434022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Tentukan topic.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Beri penjelasan (instruksi) pengerjaan.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Bagi kertas kerja.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Bimbing mahasiswa mengerjakan soal-soal secara terpadu.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Klarifikasi.</a:t>
            </a:r>
          </a:p>
          <a:p>
            <a:pPr marL="514350" indent="-514350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90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>
            <a:normAutofit fontScale="90000"/>
          </a:bodyPr>
          <a:lstStyle/>
          <a:p>
            <a:r>
              <a:rPr lang="id-ID" altLang="en-US" smtClean="0"/>
              <a:t>3. </a:t>
            </a:r>
            <a:r>
              <a:rPr lang="en-US" altLang="en-US" smtClean="0"/>
              <a:t>Learning Contract</a:t>
            </a:r>
            <a:br>
              <a:rPr lang="en-US" altLang="en-US" smtClean="0"/>
            </a:br>
            <a:r>
              <a:rPr lang="en-US" altLang="en-US" smtClean="0"/>
              <a:t>(Kontrak Workshop)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42938" y="1785938"/>
            <a:ext cx="8043862" cy="434022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Tentukan topic.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Minta mahasiswa menyebutkan hal-hal apa yang harus dan tidak harus.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Elisitasi.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Diskusi kelas besar.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Klarifikasi.</a:t>
            </a:r>
          </a:p>
          <a:p>
            <a:pPr marL="514350" indent="-514350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39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altLang="en-US" sz="3600" smtClean="0"/>
              <a:t>4. </a:t>
            </a:r>
            <a:r>
              <a:rPr lang="en-US" altLang="en-US" sz="3600" smtClean="0"/>
              <a:t>Perceptions Students Have</a:t>
            </a:r>
            <a:br>
              <a:rPr lang="en-US" altLang="en-US" sz="3600" smtClean="0"/>
            </a:br>
            <a:r>
              <a:rPr lang="en-US" altLang="en-US" sz="3600" smtClean="0"/>
              <a:t>(Pengantar KKNI-SNPT)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Tentukan topic.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Bagi kelas ke kelompok-kelompok kecil (sesuai segmen soal)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Setiap kelompok diberi tugas berbeda ttg “persepsi atas tema”.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Diskusi kelas besar: dosen meminta jawaban persepsi setiap kelompok.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Klarifiaksi.</a:t>
            </a:r>
          </a:p>
        </p:txBody>
      </p:sp>
    </p:spTree>
    <p:extLst>
      <p:ext uri="{BB962C8B-B14F-4D97-AF65-F5344CB8AC3E}">
        <p14:creationId xmlns:p14="http://schemas.microsoft.com/office/powerpoint/2010/main" val="14810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:\Abi Data\Ampu-di Matakuliah\Hinduisme\Foto Galery Session\P_20180925_120502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"/>
            <a:ext cx="4075113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3" cy="1154112"/>
          </a:xfrm>
        </p:spPr>
        <p:txBody>
          <a:bodyPr/>
          <a:lstStyle/>
          <a:p>
            <a:pPr algn="l"/>
            <a:r>
              <a:rPr lang="id-ID" altLang="en-US" sz="3200" smtClean="0"/>
              <a:t>5. </a:t>
            </a:r>
            <a:r>
              <a:rPr lang="en-US" altLang="en-US" sz="3200" smtClean="0"/>
              <a:t>Concept Map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4500563" cy="4900613"/>
          </a:xfrm>
        </p:spPr>
        <p:txBody>
          <a:bodyPr>
            <a:normAutofit fontScale="92500"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400" smtClean="0"/>
              <a:t>Tentukan topic.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smtClean="0"/>
              <a:t>Beri tugas 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smtClean="0"/>
              <a:t>Minta mahasiswa/kelompok brainstorming, memilih 6-8 konsep, membuat gambar/ konsep map, menghubungkan antar konsep dan memberi label.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smtClean="0"/>
              <a:t>Minta mahasiswa untuk mendiskusikannya dengan teman sebelah.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smtClean="0"/>
              <a:t>Klarifikasi.</a:t>
            </a:r>
          </a:p>
        </p:txBody>
      </p:sp>
    </p:spTree>
    <p:extLst>
      <p:ext uri="{BB962C8B-B14F-4D97-AF65-F5344CB8AC3E}">
        <p14:creationId xmlns:p14="http://schemas.microsoft.com/office/powerpoint/2010/main" val="2397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bi Data\Ampu-di Matakuliah\Hinduisme\Foto Galery Session\P_20180925_092303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143625" y="274638"/>
            <a:ext cx="3000375" cy="939800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>
                <a:solidFill>
                  <a:srgbClr val="FF0000"/>
                </a:solidFill>
              </a:rPr>
              <a:t>Concept Map</a:t>
            </a:r>
            <a:br>
              <a:rPr lang="en-US" altLang="en-US" sz="3600" smtClean="0">
                <a:solidFill>
                  <a:srgbClr val="FF0000"/>
                </a:solidFill>
              </a:rPr>
            </a:br>
            <a:r>
              <a:rPr lang="en-US" altLang="en-US" sz="3600" smtClean="0">
                <a:solidFill>
                  <a:srgbClr val="FF0000"/>
                </a:solidFill>
              </a:rPr>
              <a:t>Mahasiswa</a:t>
            </a:r>
          </a:p>
        </p:txBody>
      </p:sp>
    </p:spTree>
    <p:extLst>
      <p:ext uri="{BB962C8B-B14F-4D97-AF65-F5344CB8AC3E}">
        <p14:creationId xmlns:p14="http://schemas.microsoft.com/office/powerpoint/2010/main" val="41994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bi Data\Ampu-di Matakuliah\Hinduisme\Foto Galery Session\P_20180925_092325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143625" y="274638"/>
            <a:ext cx="3000375" cy="939800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>
                <a:solidFill>
                  <a:srgbClr val="FF0000"/>
                </a:solidFill>
              </a:rPr>
              <a:t>Concept Map</a:t>
            </a:r>
            <a:br>
              <a:rPr lang="en-US" altLang="en-US" sz="3600" smtClean="0">
                <a:solidFill>
                  <a:srgbClr val="FF0000"/>
                </a:solidFill>
              </a:rPr>
            </a:br>
            <a:r>
              <a:rPr lang="en-US" altLang="en-US" sz="3600" smtClean="0">
                <a:solidFill>
                  <a:srgbClr val="FF0000"/>
                </a:solidFill>
              </a:rPr>
              <a:t>Mahasiswa</a:t>
            </a:r>
          </a:p>
        </p:txBody>
      </p:sp>
    </p:spTree>
    <p:extLst>
      <p:ext uri="{BB962C8B-B14F-4D97-AF65-F5344CB8AC3E}">
        <p14:creationId xmlns:p14="http://schemas.microsoft.com/office/powerpoint/2010/main" val="13705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bi Data\Ampu-di Matakuliah\Hinduisme\Foto Galery Session\P_20180925_092448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8" cy="939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smtClean="0">
                <a:solidFill>
                  <a:srgbClr val="FF0000"/>
                </a:solidFill>
              </a:rPr>
              <a:t>Concept Map</a:t>
            </a:r>
            <a:br>
              <a:rPr lang="en-US" altLang="en-US" sz="3600" smtClean="0">
                <a:solidFill>
                  <a:srgbClr val="FF0000"/>
                </a:solidFill>
              </a:rPr>
            </a:br>
            <a:r>
              <a:rPr lang="en-US" altLang="en-US" sz="3600" smtClean="0">
                <a:solidFill>
                  <a:srgbClr val="FF0000"/>
                </a:solidFill>
              </a:rPr>
              <a:t>Mahasiswa</a:t>
            </a:r>
          </a:p>
        </p:txBody>
      </p:sp>
    </p:spTree>
    <p:extLst>
      <p:ext uri="{BB962C8B-B14F-4D97-AF65-F5344CB8AC3E}">
        <p14:creationId xmlns:p14="http://schemas.microsoft.com/office/powerpoint/2010/main" val="27273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altLang="en-US" sz="3600" smtClean="0"/>
              <a:t>6. </a:t>
            </a:r>
            <a:r>
              <a:rPr lang="en-US" altLang="en-US" sz="3600" smtClean="0"/>
              <a:t>Brainstorming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800" smtClean="0"/>
              <a:t>Tentukan topic.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Minta mahasiswa melakukan curah gagasan terkait tema. 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Minta mahasiswa menuliskan hasil curah gagasan.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Minta mahasiswa menggabungkan hasil curah gagasan dalam konsep-konsep pokok.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Klarifikasi.</a:t>
            </a:r>
          </a:p>
        </p:txBody>
      </p:sp>
    </p:spTree>
    <p:extLst>
      <p:ext uri="{BB962C8B-B14F-4D97-AF65-F5344CB8AC3E}">
        <p14:creationId xmlns:p14="http://schemas.microsoft.com/office/powerpoint/2010/main" val="10963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3" cy="1138237"/>
          </a:xfrm>
        </p:spPr>
        <p:txBody>
          <a:bodyPr>
            <a:normAutofit fontScale="90000"/>
          </a:bodyPr>
          <a:lstStyle/>
          <a:p>
            <a:pPr algn="l"/>
            <a:r>
              <a:rPr lang="id-ID" altLang="en-US" sz="3600" smtClean="0"/>
              <a:t>7. </a:t>
            </a:r>
            <a:r>
              <a:rPr lang="en-US" altLang="en-US" sz="3600" smtClean="0"/>
              <a:t>Gallery Session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329613" cy="3143250"/>
          </a:xfrm>
        </p:spPr>
        <p:txBody>
          <a:bodyPr>
            <a:normAutofit lnSpcReduction="10000"/>
          </a:bodyPr>
          <a:lstStyle/>
          <a:p>
            <a:pPr marL="352425" indent="-352425">
              <a:buFontTx/>
              <a:buAutoNum type="arabicPeriod"/>
            </a:pPr>
            <a:r>
              <a:rPr lang="en-US" altLang="en-US" sz="2400" smtClean="0"/>
              <a:t>Tentukan topic.</a:t>
            </a:r>
          </a:p>
          <a:p>
            <a:pPr marL="352425" indent="-352425">
              <a:buFontTx/>
              <a:buAutoNum type="arabicPeriod"/>
            </a:pPr>
            <a:r>
              <a:rPr lang="en-US" altLang="en-US" sz="2400" smtClean="0"/>
              <a:t>Bagi kelompok dan beri tugas kelompok.</a:t>
            </a:r>
          </a:p>
          <a:p>
            <a:pPr marL="352425" indent="-352425">
              <a:buFontTx/>
              <a:buAutoNum type="arabicPeriod"/>
            </a:pPr>
            <a:r>
              <a:rPr lang="en-US" altLang="en-US" sz="2400" smtClean="0"/>
              <a:t>Tempel hasil kerja kelompok di dinding kelas.</a:t>
            </a:r>
          </a:p>
          <a:p>
            <a:pPr marL="352425" indent="-352425">
              <a:buFontTx/>
              <a:buAutoNum type="arabicPeriod"/>
            </a:pPr>
            <a:r>
              <a:rPr lang="en-US" altLang="en-US" sz="2400" smtClean="0"/>
              <a:t>Minta mahasiswa mengunjugi hasil kerja kelompok lain dan membuat catatan atas hasil kunjungan tsb.</a:t>
            </a:r>
          </a:p>
          <a:p>
            <a:pPr marL="352425" indent="-352425">
              <a:buFontTx/>
              <a:buAutoNum type="arabicPeriod"/>
            </a:pPr>
            <a:r>
              <a:rPr lang="en-US" altLang="en-US" sz="2400" smtClean="0"/>
              <a:t>Diskusi kelas.</a:t>
            </a:r>
          </a:p>
          <a:p>
            <a:pPr marL="352425" indent="-352425">
              <a:buFontTx/>
              <a:buAutoNum type="arabicPeriod"/>
            </a:pPr>
            <a:r>
              <a:rPr lang="en-US" altLang="en-US" sz="2400" smtClean="0"/>
              <a:t>Klarifikasi.</a:t>
            </a:r>
          </a:p>
        </p:txBody>
      </p:sp>
      <p:pic>
        <p:nvPicPr>
          <p:cNvPr id="12292" name="Picture 4" descr="D:\2017\Pembelajaran Fotos\IMG_20170221_093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0"/>
            <a:ext cx="37719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:\2017\Pembelajaran Fotos\IMG_20170221_094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214813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2286000"/>
          </a:xfrm>
          <a:solidFill>
            <a:srgbClr val="F2F0D2"/>
          </a:solidFill>
        </p:spPr>
        <p:txBody>
          <a:bodyPr>
            <a:noAutofit/>
          </a:bodyPr>
          <a:lstStyle/>
          <a:p>
            <a:r>
              <a:rPr lang="id-I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BEBERAPA ATURAN BARU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semenjak</a:t>
            </a:r>
            <a:r>
              <a:rPr lang="id-I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2012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</a:t>
            </a:r>
            <a:r>
              <a:rPr lang="id-I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MENDIKBUD UNTUK PT</a:t>
            </a:r>
            <a:endParaRPr lang="id-ID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428999"/>
            <a:ext cx="8915400" cy="3259899"/>
          </a:xfrm>
        </p:spPr>
        <p:txBody>
          <a:bodyPr>
            <a:normAutofit fontScale="4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Peraturan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Presiden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No. 8/2012</a:t>
            </a:r>
            <a:r>
              <a:rPr lang="id-ID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KKNI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id-ID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UU No. 12/2012: UU DIKTI</a:t>
            </a:r>
            <a:endParaRPr lang="en-US" sz="36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PP no. 14/2013: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Pengelolaan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Tinggi</a:t>
            </a:r>
            <a:endParaRPr lang="en-US" sz="36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Permendikbud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73/2013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tentang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implementasi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KKNI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Permendikbud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49/2014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tentang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SNPT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Permendikbud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50/2014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tentang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SPMPT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Permendikbud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81/2014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tentang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IJASAH,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transkrip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SKPI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Permendikbud</a:t>
            </a: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87/2014 </a:t>
            </a:r>
            <a:r>
              <a:rPr lang="en-US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tentang</a:t>
            </a: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Akreditasi</a:t>
            </a: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Permendikbud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95/2014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tentang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Pendirian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perubahan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pembubaran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PT</a:t>
            </a:r>
            <a:endParaRPr lang="id-ID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9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altLang="en-US" sz="2800" smtClean="0"/>
              <a:t>8. </a:t>
            </a:r>
            <a:r>
              <a:rPr lang="en-US" altLang="en-US" sz="2800" smtClean="0"/>
              <a:t>Do it Yourself (D.I.Y)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8" cy="482917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Tentukan topik.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Beri pengantar perkuliahan.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Beri contoh.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Minta mahasiswa mengerjakan.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Klarifikasi.</a:t>
            </a:r>
          </a:p>
        </p:txBody>
      </p:sp>
      <p:pic>
        <p:nvPicPr>
          <p:cNvPr id="13316" name="Picture 4" descr="D:\2017\Pembelajaran Fotos\IMG_20170221_093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4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altLang="en-US" sz="3600" smtClean="0"/>
              <a:t>9. </a:t>
            </a:r>
            <a:r>
              <a:rPr lang="en-US" altLang="en-US" sz="3600" smtClean="0"/>
              <a:t>Drafting Guide</a:t>
            </a:r>
            <a:br>
              <a:rPr lang="en-US" altLang="en-US" sz="3600" smtClean="0"/>
            </a:br>
            <a:r>
              <a:rPr lang="en-US" altLang="en-US" sz="3600" smtClean="0"/>
              <a:t>(Perumusan CPL &amp; KATP)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Tentukan topik.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Minta mahasiswa tugas untuk merumuskan hal-hal rinci (aspek-aspek) tentang tema.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Diskusi kelas besar.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Dosen mengevaluasi hasil tugas.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Klarifiaksi.</a:t>
            </a:r>
          </a:p>
        </p:txBody>
      </p:sp>
    </p:spTree>
    <p:extLst>
      <p:ext uri="{BB962C8B-B14F-4D97-AF65-F5344CB8AC3E}">
        <p14:creationId xmlns:p14="http://schemas.microsoft.com/office/powerpoint/2010/main" val="38024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d-ID" altLang="en-US" sz="3600" smtClean="0"/>
              <a:t>10. </a:t>
            </a:r>
            <a:r>
              <a:rPr lang="en-US" altLang="en-US" sz="3600" smtClean="0"/>
              <a:t>Teaching Feed back </a:t>
            </a:r>
            <a:br>
              <a:rPr lang="en-US" altLang="en-US" sz="3600" smtClean="0"/>
            </a:br>
            <a:r>
              <a:rPr lang="en-US" altLang="en-US" sz="3600" smtClean="0"/>
              <a:t>(Taksonomi dan A</a:t>
            </a:r>
            <a:r>
              <a:rPr lang="id-ID" altLang="en-US" sz="3600" smtClean="0"/>
              <a:t>-</a:t>
            </a:r>
            <a:r>
              <a:rPr lang="en-US" altLang="en-US" sz="3600" smtClean="0"/>
              <a:t>B</a:t>
            </a:r>
            <a:r>
              <a:rPr lang="id-ID" altLang="en-US" sz="3600" smtClean="0"/>
              <a:t>-</a:t>
            </a:r>
            <a:r>
              <a:rPr lang="en-US" altLang="en-US" sz="3600" smtClean="0"/>
              <a:t>C</a:t>
            </a:r>
            <a:r>
              <a:rPr lang="id-ID" altLang="en-US" sz="3600" smtClean="0"/>
              <a:t>-D</a:t>
            </a:r>
            <a:r>
              <a:rPr lang="en-US" altLang="en-US" sz="3600" smtClean="0"/>
              <a:t>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85875" y="1928813"/>
            <a:ext cx="7400925" cy="4197350"/>
          </a:xfrm>
        </p:spPr>
        <p:txBody>
          <a:bodyPr anchor="ctr"/>
          <a:lstStyle/>
          <a:p>
            <a:pPr marL="514350" indent="-514350">
              <a:buFontTx/>
              <a:buAutoNum type="arabicPeriod"/>
            </a:pPr>
            <a:r>
              <a:rPr lang="en-US" altLang="en-US" sz="3600" smtClean="0"/>
              <a:t>Tentukan topik.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 smtClean="0"/>
              <a:t>Beri pengantar/penjelasan ttg topik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 smtClean="0"/>
              <a:t>Beri tugas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 smtClean="0"/>
              <a:t>Klarifik</a:t>
            </a:r>
            <a:r>
              <a:rPr lang="id-ID" altLang="en-US" sz="3600" smtClean="0"/>
              <a:t>a</a:t>
            </a:r>
            <a:r>
              <a:rPr lang="en-US" altLang="en-US" sz="3600" smtClean="0"/>
              <a:t>si.</a:t>
            </a:r>
          </a:p>
        </p:txBody>
      </p:sp>
    </p:spTree>
    <p:extLst>
      <p:ext uri="{BB962C8B-B14F-4D97-AF65-F5344CB8AC3E}">
        <p14:creationId xmlns:p14="http://schemas.microsoft.com/office/powerpoint/2010/main" val="2149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054975" cy="857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d-ID" altLang="en-US" sz="3600" smtClean="0"/>
              <a:t>11. </a:t>
            </a:r>
            <a:r>
              <a:rPr lang="en-US" altLang="en-US" sz="3600" smtClean="0"/>
              <a:t>Focus Group Discussion </a:t>
            </a:r>
            <a:br>
              <a:rPr lang="en-US" altLang="en-US" sz="3600" smtClean="0"/>
            </a:br>
            <a:r>
              <a:rPr lang="en-US" altLang="en-US" sz="3600" smtClean="0"/>
              <a:t>( + dan – ceramah)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285875"/>
            <a:ext cx="7972425" cy="538321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Tentukan topic.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Bagi kelompok.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Beri tugas berbeda untuk setiap kelompok.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Elisitasi jawaban kelompok.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Ajak mahasiswa untuk menyimpulkan hasil elisitasi jawaban (Diskusi Kelas Bear)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Klarifikasi.</a:t>
            </a:r>
          </a:p>
        </p:txBody>
      </p:sp>
    </p:spTree>
    <p:extLst>
      <p:ext uri="{BB962C8B-B14F-4D97-AF65-F5344CB8AC3E}">
        <p14:creationId xmlns:p14="http://schemas.microsoft.com/office/powerpoint/2010/main" val="3486808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054975" cy="7858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d-ID" altLang="en-US" sz="3600" smtClean="0"/>
              <a:t>12. </a:t>
            </a:r>
            <a:r>
              <a:rPr lang="en-US" altLang="en-US" sz="3600" smtClean="0"/>
              <a:t>Active Sharing Knowledge</a:t>
            </a:r>
            <a:br>
              <a:rPr lang="en-US" altLang="en-US" sz="3600" smtClean="0"/>
            </a:br>
            <a:r>
              <a:rPr lang="en-US" altLang="en-US" sz="3600" smtClean="0"/>
              <a:t>(Intro to Active Learning)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285875"/>
            <a:ext cx="7972425" cy="5383213"/>
          </a:xfrm>
        </p:spPr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800" smtClean="0"/>
              <a:t>Tentukan topic.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Bagi kelompok.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Beri tugas kelompopk.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Minta setiap kelompok mengerjakan tugas masing-masing.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Putar jawaban kelompok dan minta setiap kelompok merespon jawaban kelompok lain.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Putar lagi sampai jawaban kembali ke kelompok pemilik.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Klarifikasi.</a:t>
            </a:r>
          </a:p>
        </p:txBody>
      </p:sp>
    </p:spTree>
    <p:extLst>
      <p:ext uri="{BB962C8B-B14F-4D97-AF65-F5344CB8AC3E}">
        <p14:creationId xmlns:p14="http://schemas.microsoft.com/office/powerpoint/2010/main" val="701061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69287" cy="7858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d-ID" altLang="en-US" sz="3600" smtClean="0"/>
              <a:t>13. </a:t>
            </a:r>
            <a:r>
              <a:rPr lang="en-US" altLang="en-US" sz="3600" smtClean="0"/>
              <a:t>Every One is A Teacher Here (Review)</a:t>
            </a:r>
            <a:endParaRPr lang="en-US" altLang="en-US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143000"/>
            <a:ext cx="7972425" cy="5526088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id-ID" altLang="en-US" sz="2800" smtClean="0"/>
              <a:t>Tentukan topik.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Minta setiap mahasiswa menuliskan 1 pertanyaan.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Kumpulkan pertanyaan dan bagikan kembali pertanyaan tsb (pastikan mhswa tidak dapat pertanyaannya).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Minta salah satu, dua, tiga mhswa membacakan pertanyaan n jawabannya.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Minta mahasiswa lain mengomentari, menambahkan jawaban.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Lanjut ke pertanyaan 2, 3, dst.</a:t>
            </a:r>
            <a:endParaRPr lang="id-ID" altLang="en-US" sz="2800" smtClean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id-ID" altLang="en-US" sz="2800" smtClean="0"/>
              <a:t>Klarifikasi.</a:t>
            </a:r>
          </a:p>
        </p:txBody>
      </p:sp>
    </p:spTree>
    <p:extLst>
      <p:ext uri="{BB962C8B-B14F-4D97-AF65-F5344CB8AC3E}">
        <p14:creationId xmlns:p14="http://schemas.microsoft.com/office/powerpoint/2010/main" val="19559823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054975" cy="785813"/>
          </a:xfrm>
        </p:spPr>
        <p:txBody>
          <a:bodyPr/>
          <a:lstStyle/>
          <a:p>
            <a:pPr algn="l" eaLnBrk="1" hangingPunct="1"/>
            <a:r>
              <a:rPr lang="id-ID" altLang="en-US" sz="3600" smtClean="0"/>
              <a:t>14. </a:t>
            </a:r>
            <a:r>
              <a:rPr lang="en-US" altLang="en-US" sz="3600" smtClean="0"/>
              <a:t>The Power of Two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4214812" cy="5526088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id-ID" altLang="en-US" sz="2800" smtClean="0"/>
              <a:t>Tentukan topik.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Beri tugas individu (Think)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Minta mahasiswa mendiskusikan jawaban secara berpasangan (Pair)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Elisitasi jawaban berpasangan (Share)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Diskusi kelas besar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Klarifikasi.</a:t>
            </a:r>
          </a:p>
        </p:txBody>
      </p:sp>
      <p:pic>
        <p:nvPicPr>
          <p:cNvPr id="19460" name="Picture 5" descr="D:\2017\Pembelajaran Fotos\IMG_20170417_13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214438"/>
            <a:ext cx="481012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57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id-ID" altLang="en-US" smtClean="0"/>
              <a:t>15. </a:t>
            </a:r>
            <a:r>
              <a:rPr lang="en-US" altLang="en-US" smtClean="0"/>
              <a:t>Dynamic True or False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800" smtClean="0"/>
              <a:t>Tentukan topik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Bagi kelompok.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Bagi teks dan minta kelompok memahami.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Minta setiap kelompok menulis nomor.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Beri setiap kelompok pertanyaan berbeda dan minta untuk menjawabnya.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Putar kertas pertanyaan sampai setiap kelompok menjawab semua.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Diskusi kelas besar.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smtClean="0"/>
              <a:t>Klarifikasi.</a:t>
            </a:r>
          </a:p>
        </p:txBody>
      </p:sp>
    </p:spTree>
    <p:extLst>
      <p:ext uri="{BB962C8B-B14F-4D97-AF65-F5344CB8AC3E}">
        <p14:creationId xmlns:p14="http://schemas.microsoft.com/office/powerpoint/2010/main" val="28117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6215063" cy="1143000"/>
          </a:xfrm>
        </p:spPr>
        <p:txBody>
          <a:bodyPr/>
          <a:lstStyle/>
          <a:p>
            <a:r>
              <a:rPr lang="id-ID" altLang="en-US" smtClean="0"/>
              <a:t>16. </a:t>
            </a:r>
            <a:r>
              <a:rPr lang="en-US" altLang="en-US" smtClean="0"/>
              <a:t>Info Search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1500" y="1773238"/>
            <a:ext cx="7786688" cy="4475162"/>
          </a:xfrm>
        </p:spPr>
        <p:txBody>
          <a:bodyPr/>
          <a:lstStyle/>
          <a:p>
            <a:pPr marL="595313" indent="-514350">
              <a:buClr>
                <a:schemeClr val="tx1"/>
              </a:buClr>
              <a:buFontTx/>
              <a:buAutoNum type="arabicPeriod"/>
            </a:pPr>
            <a:r>
              <a:rPr lang="en-US" altLang="en-US" smtClean="0"/>
              <a:t>Tentukan topik.</a:t>
            </a:r>
          </a:p>
          <a:p>
            <a:pPr marL="595313" indent="-514350">
              <a:buClr>
                <a:schemeClr val="tx1"/>
              </a:buClr>
              <a:buFontTx/>
              <a:buAutoNum type="arabicPeriod"/>
            </a:pPr>
            <a:r>
              <a:rPr lang="en-US" altLang="en-US" smtClean="0"/>
              <a:t>Bagikan pertanyaan terkait tema (bisa dalam Kelompok).</a:t>
            </a:r>
          </a:p>
          <a:p>
            <a:pPr marL="595313" indent="-514350">
              <a:buClr>
                <a:schemeClr val="tx1"/>
              </a:buClr>
              <a:buFontTx/>
              <a:buAutoNum type="arabicPeriod"/>
            </a:pPr>
            <a:r>
              <a:rPr lang="en-US" altLang="en-US" smtClean="0"/>
              <a:t>Bagikan teks/bacaan terkait tema.</a:t>
            </a:r>
          </a:p>
          <a:p>
            <a:pPr marL="595313" indent="-514350">
              <a:buClr>
                <a:schemeClr val="tx1"/>
              </a:buClr>
              <a:buFontTx/>
              <a:buAutoNum type="arabicPeriod"/>
            </a:pPr>
            <a:r>
              <a:rPr lang="en-US" altLang="en-US" smtClean="0"/>
              <a:t>Diskusi kelas besar.</a:t>
            </a:r>
          </a:p>
          <a:p>
            <a:pPr marL="595313" indent="-514350">
              <a:buClr>
                <a:schemeClr val="tx1"/>
              </a:buClr>
              <a:buFontTx/>
              <a:buAutoNum type="arabicPeriod"/>
            </a:pPr>
            <a:r>
              <a:rPr lang="en-US" altLang="en-US" smtClean="0"/>
              <a:t>Klarifikasi.</a:t>
            </a:r>
          </a:p>
        </p:txBody>
      </p:sp>
    </p:spTree>
    <p:extLst>
      <p:ext uri="{BB962C8B-B14F-4D97-AF65-F5344CB8AC3E}">
        <p14:creationId xmlns:p14="http://schemas.microsoft.com/office/powerpoint/2010/main" val="40282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054975" cy="785813"/>
          </a:xfrm>
        </p:spPr>
        <p:txBody>
          <a:bodyPr/>
          <a:lstStyle/>
          <a:p>
            <a:pPr algn="l" eaLnBrk="1" hangingPunct="1"/>
            <a:r>
              <a:rPr lang="id-ID" altLang="en-US" sz="3600" smtClean="0"/>
              <a:t>17. Reading Guide</a:t>
            </a:r>
            <a:endParaRPr lang="en-US" altLang="en-US" sz="36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189038"/>
            <a:ext cx="8186737" cy="5526087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id-ID" altLang="en-US" smtClean="0"/>
              <a:t>Tentukan topik.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id-ID" altLang="en-US" smtClean="0"/>
              <a:t>Bagi setiap mahasiswa teks</a:t>
            </a:r>
            <a:r>
              <a:rPr lang="en-US" altLang="en-US" smtClean="0"/>
              <a:t>, m</a:t>
            </a:r>
            <a:r>
              <a:rPr lang="id-ID" altLang="en-US" smtClean="0"/>
              <a:t>inta mahasiswa membaca teks tersebut dan memberi catatan pinggir</a:t>
            </a:r>
            <a:r>
              <a:rPr lang="en-US" altLang="en-US" smtClean="0"/>
              <a:t>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minta mahasiswa membaca kembali teks sambil melengkapi </a:t>
            </a:r>
            <a:r>
              <a:rPr lang="id-ID" altLang="en-US" smtClean="0"/>
              <a:t>lembar penuntun (</a:t>
            </a:r>
            <a:r>
              <a:rPr lang="en-US" altLang="en-US" smtClean="0"/>
              <a:t>bagikan lembar penuntun saat ini</a:t>
            </a:r>
            <a:r>
              <a:rPr lang="id-ID" altLang="en-US" smtClean="0"/>
              <a:t>)</a:t>
            </a:r>
            <a:r>
              <a:rPr lang="en-US" altLang="en-US" smtClean="0"/>
              <a:t>.</a:t>
            </a:r>
            <a:endParaRPr lang="id-ID" altLang="en-US" smtClean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id-ID" altLang="en-US" smtClean="0"/>
              <a:t>Minta mahasiswa mendisk</a:t>
            </a:r>
            <a:r>
              <a:rPr lang="en-US" altLang="en-US" smtClean="0"/>
              <a:t>u</a:t>
            </a:r>
            <a:r>
              <a:rPr lang="id-ID" altLang="en-US" smtClean="0"/>
              <a:t>sikan dengan teman sebelah.</a:t>
            </a:r>
            <a:endParaRPr lang="en-US" altLang="en-US" smtClean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Diskusi kelas besar.</a:t>
            </a:r>
            <a:endParaRPr lang="id-ID" altLang="en-US" smtClean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id-ID" altLang="en-US" smtClean="0"/>
              <a:t>Klarifikasi.</a:t>
            </a:r>
          </a:p>
        </p:txBody>
      </p:sp>
    </p:spTree>
    <p:extLst>
      <p:ext uri="{BB962C8B-B14F-4D97-AF65-F5344CB8AC3E}">
        <p14:creationId xmlns:p14="http://schemas.microsoft.com/office/powerpoint/2010/main" val="13141836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8322" y="3178320"/>
            <a:ext cx="74058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2800" b="1" dirty="0">
                <a:ln w="11430"/>
                <a:solidFill>
                  <a:srgbClr val="E9E5DC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ERANGKA</a:t>
            </a:r>
            <a:r>
              <a:rPr lang="en-US" sz="2800" b="1" dirty="0">
                <a:ln w="11430"/>
                <a:solidFill>
                  <a:srgbClr val="D348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2800" b="1" dirty="0">
                <a:ln w="11430"/>
                <a:solidFill>
                  <a:srgbClr val="E9E5DC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UALIFIKASI</a:t>
            </a: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n-US" sz="2800" b="1" dirty="0">
                <a:ln w="11430"/>
                <a:solidFill>
                  <a:srgbClr val="E9E5DC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ASIONAL</a:t>
            </a:r>
            <a:r>
              <a:rPr lang="en-US" sz="2800" b="1" dirty="0">
                <a:ln w="11430"/>
                <a:solidFill>
                  <a:srgbClr val="D348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2800" b="1" dirty="0">
                <a:ln w="11430"/>
                <a:solidFill>
                  <a:srgbClr val="E9E5DC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NDONESIA</a:t>
            </a:r>
          </a:p>
        </p:txBody>
      </p:sp>
      <p:grpSp>
        <p:nvGrpSpPr>
          <p:cNvPr id="2" name="Group 9"/>
          <p:cNvGrpSpPr/>
          <p:nvPr/>
        </p:nvGrpSpPr>
        <p:grpSpPr>
          <a:xfrm flipH="1">
            <a:off x="3295650" y="762000"/>
            <a:ext cx="2514600" cy="1981200"/>
            <a:chOff x="914400" y="1143000"/>
            <a:chExt cx="1828800" cy="1524000"/>
          </a:xfrm>
        </p:grpSpPr>
        <p:sp>
          <p:nvSpPr>
            <p:cNvPr id="8" name="Flowchart: Punched Tape 7"/>
            <p:cNvSpPr/>
            <p:nvPr/>
          </p:nvSpPr>
          <p:spPr>
            <a:xfrm>
              <a:off x="914400" y="1143000"/>
              <a:ext cx="1828800" cy="838200"/>
            </a:xfrm>
            <a:prstGeom prst="flowChartPunchedTape">
              <a:avLst/>
            </a:prstGeom>
            <a:solidFill>
              <a:srgbClr val="FF00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Flowchart: Punched Tape 8"/>
            <p:cNvSpPr/>
            <p:nvPr/>
          </p:nvSpPr>
          <p:spPr>
            <a:xfrm>
              <a:off x="914400" y="1828800"/>
              <a:ext cx="1828800" cy="838200"/>
            </a:xfrm>
            <a:prstGeom prst="flowChartPunchedTap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3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3" y="1085036"/>
            <a:ext cx="1314450" cy="13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555695" y="4778514"/>
            <a:ext cx="3997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>
                <a:ln w="11430"/>
                <a:gradFill>
                  <a:gsLst>
                    <a:gs pos="0">
                      <a:srgbClr val="9B2D1F">
                        <a:tint val="70000"/>
                        <a:satMod val="245000"/>
                      </a:srgbClr>
                    </a:gs>
                    <a:gs pos="75000">
                      <a:srgbClr val="9B2D1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B2D1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Peraturan Presiden no 8 tahun 2012</a:t>
            </a:r>
          </a:p>
          <a:p>
            <a:pPr algn="ctr"/>
            <a:r>
              <a:rPr lang="en-US" sz="2000" b="1">
                <a:ln w="11430"/>
                <a:gradFill>
                  <a:gsLst>
                    <a:gs pos="0">
                      <a:srgbClr val="9B2D1F">
                        <a:tint val="70000"/>
                        <a:satMod val="245000"/>
                      </a:srgbClr>
                    </a:gs>
                    <a:gs pos="75000">
                      <a:srgbClr val="9B2D1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B2D1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Tanggal 17 Januari 2012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3" y="3711714"/>
            <a:ext cx="7486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spc="5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Indonesian </a:t>
            </a:r>
            <a:r>
              <a:rPr lang="en-US" sz="4000" b="1" i="1" spc="5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Q </a:t>
            </a:r>
            <a:r>
              <a:rPr lang="en-US" sz="3200" b="1" i="1" spc="5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ualification</a:t>
            </a:r>
            <a:r>
              <a:rPr lang="en-US" sz="3200" b="1" i="1" spc="5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i="1" spc="5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Framework</a:t>
            </a:r>
            <a:endParaRPr lang="en-US" sz="3600" b="1" i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054975" cy="785813"/>
          </a:xfrm>
        </p:spPr>
        <p:txBody>
          <a:bodyPr/>
          <a:lstStyle/>
          <a:p>
            <a:pPr algn="l" eaLnBrk="1" hangingPunct="1"/>
            <a:r>
              <a:rPr lang="id-ID" altLang="en-US" sz="3600" smtClean="0"/>
              <a:t>18. </a:t>
            </a:r>
            <a:r>
              <a:rPr lang="en-US" altLang="en-US" sz="3600" smtClean="0"/>
              <a:t>Metaplano Session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428750"/>
            <a:ext cx="7615237" cy="4643438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id-ID" altLang="en-US" smtClean="0"/>
              <a:t>Tentukan topik.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Bagi kelompok dan gambar.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Minta setiap kelompok memaknai gambar dalam rumusan-rumusan terkait dgn tema.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Presentasi kelompok.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Minta kelompok lain mengomentari</a:t>
            </a:r>
            <a:endParaRPr lang="id-ID" altLang="en-US" smtClean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id-ID" altLang="en-US" smtClean="0"/>
              <a:t>Klarifikasi.</a:t>
            </a:r>
          </a:p>
        </p:txBody>
      </p:sp>
    </p:spTree>
    <p:extLst>
      <p:ext uri="{BB962C8B-B14F-4D97-AF65-F5344CB8AC3E}">
        <p14:creationId xmlns:p14="http://schemas.microsoft.com/office/powerpoint/2010/main" val="14156161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7600950" cy="768350"/>
          </a:xfrm>
        </p:spPr>
        <p:txBody>
          <a:bodyPr/>
          <a:lstStyle/>
          <a:p>
            <a:r>
              <a:rPr lang="id-ID" altLang="en-US" smtClean="0"/>
              <a:t>Describing Picture</a:t>
            </a:r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4608512" cy="4819650"/>
          </a:xfrm>
        </p:spPr>
        <p:txBody>
          <a:bodyPr>
            <a:normAutofit fontScale="92500" lnSpcReduction="20000"/>
          </a:bodyPr>
          <a:lstStyle/>
          <a:p>
            <a:pPr marL="457200" indent="-376238">
              <a:buClr>
                <a:schemeClr val="tx1"/>
              </a:buClr>
              <a:buFontTx/>
              <a:buAutoNum type="arabicPeriod"/>
            </a:pPr>
            <a:r>
              <a:rPr lang="en-US" altLang="en-US" sz="2400" smtClean="0"/>
              <a:t>Tentukan topik.</a:t>
            </a:r>
          </a:p>
          <a:p>
            <a:pPr marL="457200" indent="-376238">
              <a:buClr>
                <a:schemeClr val="tx1"/>
              </a:buClr>
              <a:buFontTx/>
              <a:buAutoNum type="arabicPeriod"/>
            </a:pPr>
            <a:r>
              <a:rPr lang="en-US" altLang="en-US" sz="2400" smtClean="0"/>
              <a:t>Bagikan </a:t>
            </a:r>
            <a:r>
              <a:rPr lang="id-ID" altLang="en-US" sz="2400" smtClean="0"/>
              <a:t>kelompok sesuai segment tema)</a:t>
            </a:r>
          </a:p>
          <a:p>
            <a:pPr marL="457200" indent="-376238">
              <a:buClr>
                <a:schemeClr val="tx1"/>
              </a:buClr>
              <a:buFontTx/>
              <a:buAutoNum type="arabicPeriod"/>
            </a:pPr>
            <a:r>
              <a:rPr lang="id-ID" altLang="en-US" sz="2400" smtClean="0"/>
              <a:t>Bagi teks bacaan (jika sebelumnya mhswa belum meringkas)</a:t>
            </a:r>
            <a:endParaRPr lang="en-US" altLang="en-US" sz="2400" smtClean="0"/>
          </a:p>
          <a:p>
            <a:pPr marL="457200" indent="-376238">
              <a:buClr>
                <a:schemeClr val="tx1"/>
              </a:buClr>
              <a:buFontTx/>
              <a:buAutoNum type="arabicPeriod"/>
            </a:pPr>
            <a:r>
              <a:rPr lang="id-ID" altLang="en-US" sz="2400" smtClean="0"/>
              <a:t>Diskusi kelompok sesuai tema masing-masing.</a:t>
            </a:r>
          </a:p>
          <a:p>
            <a:pPr marL="457200" indent="-376238">
              <a:buClr>
                <a:schemeClr val="tx1"/>
              </a:buClr>
              <a:buFontTx/>
              <a:buAutoNum type="arabicPeriod"/>
            </a:pPr>
            <a:r>
              <a:rPr lang="id-ID" altLang="en-US" sz="2400" smtClean="0"/>
              <a:t>Minta setiap kelompok menggambarkan pemahaman mereka dalam bentuk GAMBAR</a:t>
            </a:r>
            <a:endParaRPr lang="en-US" altLang="en-US" sz="2400" smtClean="0"/>
          </a:p>
          <a:p>
            <a:pPr marL="457200" indent="-376238">
              <a:buClr>
                <a:schemeClr val="tx1"/>
              </a:buClr>
              <a:buFontTx/>
              <a:buAutoNum type="arabicPeriod"/>
            </a:pPr>
            <a:r>
              <a:rPr lang="id-ID" altLang="en-US" sz="2400" smtClean="0"/>
              <a:t>Presentasi kelompok.</a:t>
            </a:r>
          </a:p>
          <a:p>
            <a:pPr marL="457200" indent="-376238">
              <a:buClr>
                <a:schemeClr val="tx1"/>
              </a:buClr>
              <a:buFontTx/>
              <a:buAutoNum type="arabicPeriod"/>
            </a:pPr>
            <a:r>
              <a:rPr lang="en-US" altLang="en-US" sz="2400" smtClean="0"/>
              <a:t>Klarifikasi.</a:t>
            </a:r>
          </a:p>
        </p:txBody>
      </p:sp>
      <p:pic>
        <p:nvPicPr>
          <p:cNvPr id="24580" name="Picture 2" descr="D:\Abi Data\Ampu-di Matakuliah\Hinduisme\Foto Desc Picture\P_20181016_090449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55725"/>
            <a:ext cx="36718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5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2987675" y="1773238"/>
            <a:ext cx="3240088" cy="331311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348038" y="3068638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 Rounded MT Bold" pitchFamily="34" charset="0"/>
              </a:rPr>
              <a:t>   LEARNING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8875" y="1047750"/>
            <a:ext cx="4643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CONTENT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00788" y="3141663"/>
            <a:ext cx="284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COMPETENCY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71750" y="5229225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STRATEGY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4313" y="3071813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B050"/>
                </a:solidFill>
              </a:rPr>
              <a:t>EVALUATION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084888" y="3213100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916238" y="32131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4500563" y="170021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4427538" y="494188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979613" y="404813"/>
            <a:ext cx="5184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COURSE DESIGN PROCESS</a:t>
            </a:r>
          </a:p>
        </p:txBody>
      </p:sp>
    </p:spTree>
    <p:extLst>
      <p:ext uri="{BB962C8B-B14F-4D97-AF65-F5344CB8AC3E}">
        <p14:creationId xmlns:p14="http://schemas.microsoft.com/office/powerpoint/2010/main" val="1375728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2987675" y="1773238"/>
            <a:ext cx="3240088" cy="331311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348038" y="3068638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 Rounded MT Bold" pitchFamily="34" charset="0"/>
              </a:rPr>
              <a:t>   LEARNING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28875" y="785813"/>
            <a:ext cx="46434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CONTENT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(STANDAR ISI PEMBELAJARAN)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300788" y="3141663"/>
            <a:ext cx="2843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COMPETENCY (STANDAR KOMPETENSI LULUSAN)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71750" y="5229225"/>
            <a:ext cx="4286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STRATEGY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(STANDAR PROSES PEMBELAJARAN)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288" y="2786063"/>
            <a:ext cx="2520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B050"/>
                </a:solidFill>
              </a:rPr>
              <a:t>EVALUATION (STANDAR PENILAIAN PEMBELAJARAN)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084888" y="3213100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2916238" y="32131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500563" y="170021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4427538" y="494188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79613" y="404813"/>
            <a:ext cx="5184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COURSE DESIGN PROCESS</a:t>
            </a:r>
          </a:p>
        </p:txBody>
      </p:sp>
    </p:spTree>
    <p:extLst>
      <p:ext uri="{BB962C8B-B14F-4D97-AF65-F5344CB8AC3E}">
        <p14:creationId xmlns:p14="http://schemas.microsoft.com/office/powerpoint/2010/main" val="911221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50825" y="27320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Evaluasi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835150" y="83661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Test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835150" y="277495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Non-test: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419475" y="404813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Waktu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419475" y="170021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Bentuk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5076825" y="188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Formatif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076825" y="765175"/>
            <a:ext cx="1582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Sumatif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5148263" y="141287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Lisan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5076825" y="213360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Tertulis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3132138" y="2743200"/>
            <a:ext cx="1511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400" b="1"/>
              <a:t>Observasi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400" b="1"/>
              <a:t>Wawancara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400" b="1"/>
              <a:t>Angket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400" b="1"/>
              <a:t>checklist</a:t>
            </a: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1763713" y="4791075"/>
            <a:ext cx="1585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Alternatif tes</a:t>
            </a: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4787900" y="28527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Subyektif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7019925" y="2852738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Obyektif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4932363" y="3357563"/>
            <a:ext cx="1727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</a:t>
            </a:r>
            <a:r>
              <a:rPr lang="en-US" altLang="en-US" sz="1600" b="1"/>
              <a:t>Esai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-Short answer</a:t>
            </a:r>
            <a:r>
              <a:rPr lang="en-US" altLang="en-US"/>
              <a:t> 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7235825" y="3357563"/>
            <a:ext cx="12239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-</a:t>
            </a:r>
            <a:r>
              <a:rPr lang="en-US" altLang="en-US" sz="1600" b="1"/>
              <a:t>B.S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-M.C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-Matching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3708400" y="5084763"/>
            <a:ext cx="3311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en-US"/>
          </a:p>
        </p:txBody>
      </p:sp>
      <p:sp>
        <p:nvSpPr>
          <p:cNvPr id="4114" name="Text Box 20"/>
          <p:cNvSpPr txBox="1">
            <a:spLocks noChangeArrowheads="1"/>
          </p:cNvSpPr>
          <p:nvPr/>
        </p:nvSpPr>
        <p:spPr bwMode="auto">
          <a:xfrm>
            <a:off x="3779838" y="4868863"/>
            <a:ext cx="41052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1-Presence             </a:t>
            </a:r>
            <a:r>
              <a:rPr lang="en-US" altLang="en-US" sz="1600" b="1">
                <a:solidFill>
                  <a:schemeClr val="accent2"/>
                </a:solidFill>
              </a:rPr>
              <a:t>6- Participation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</a:rPr>
              <a:t>2-Portfolio               7-Paper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</a:rPr>
              <a:t>3- Presentation       8-Practice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</a:rPr>
              <a:t>4-Performance        9-Proposal-writing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</a:rPr>
              <a:t>5-Progress report   10-Project</a:t>
            </a:r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>
            <a:off x="1547813" y="1052513"/>
            <a:ext cx="0" cy="396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>
            <a:off x="1547813" y="1052513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>
            <a:off x="1547813" y="5013325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>
            <a:off x="1331913" y="292417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Line 27"/>
          <p:cNvSpPr>
            <a:spLocks noChangeShapeType="1"/>
          </p:cNvSpPr>
          <p:nvPr/>
        </p:nvSpPr>
        <p:spPr bwMode="auto">
          <a:xfrm>
            <a:off x="2843213" y="54927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Line 28"/>
          <p:cNvSpPr>
            <a:spLocks noChangeShapeType="1"/>
          </p:cNvSpPr>
          <p:nvPr/>
        </p:nvSpPr>
        <p:spPr bwMode="auto">
          <a:xfrm>
            <a:off x="2843213" y="549275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29"/>
          <p:cNvSpPr>
            <a:spLocks noChangeShapeType="1"/>
          </p:cNvSpPr>
          <p:nvPr/>
        </p:nvSpPr>
        <p:spPr bwMode="auto">
          <a:xfrm>
            <a:off x="2843213" y="1844675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30"/>
          <p:cNvSpPr>
            <a:spLocks noChangeShapeType="1"/>
          </p:cNvSpPr>
          <p:nvPr/>
        </p:nvSpPr>
        <p:spPr bwMode="auto">
          <a:xfrm>
            <a:off x="4716463" y="33337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Line 31"/>
          <p:cNvSpPr>
            <a:spLocks noChangeShapeType="1"/>
          </p:cNvSpPr>
          <p:nvPr/>
        </p:nvSpPr>
        <p:spPr bwMode="auto">
          <a:xfrm>
            <a:off x="4284663" y="5492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4" name="Line 32"/>
          <p:cNvSpPr>
            <a:spLocks noChangeShapeType="1"/>
          </p:cNvSpPr>
          <p:nvPr/>
        </p:nvSpPr>
        <p:spPr bwMode="auto">
          <a:xfrm>
            <a:off x="4716463" y="3333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Line 33"/>
          <p:cNvSpPr>
            <a:spLocks noChangeShapeType="1"/>
          </p:cNvSpPr>
          <p:nvPr/>
        </p:nvSpPr>
        <p:spPr bwMode="auto">
          <a:xfrm>
            <a:off x="4716463" y="9810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Line 34"/>
          <p:cNvSpPr>
            <a:spLocks noChangeShapeType="1"/>
          </p:cNvSpPr>
          <p:nvPr/>
        </p:nvSpPr>
        <p:spPr bwMode="auto">
          <a:xfrm>
            <a:off x="4716463" y="15573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Line 35"/>
          <p:cNvSpPr>
            <a:spLocks noChangeShapeType="1"/>
          </p:cNvSpPr>
          <p:nvPr/>
        </p:nvSpPr>
        <p:spPr bwMode="auto">
          <a:xfrm>
            <a:off x="4716463" y="15573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Line 36"/>
          <p:cNvSpPr>
            <a:spLocks noChangeShapeType="1"/>
          </p:cNvSpPr>
          <p:nvPr/>
        </p:nvSpPr>
        <p:spPr bwMode="auto">
          <a:xfrm>
            <a:off x="4716463" y="2276475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9" name="Line 37"/>
          <p:cNvSpPr>
            <a:spLocks noChangeShapeType="1"/>
          </p:cNvSpPr>
          <p:nvPr/>
        </p:nvSpPr>
        <p:spPr bwMode="auto">
          <a:xfrm>
            <a:off x="4356100" y="184467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Line 38"/>
          <p:cNvSpPr>
            <a:spLocks noChangeShapeType="1"/>
          </p:cNvSpPr>
          <p:nvPr/>
        </p:nvSpPr>
        <p:spPr bwMode="auto">
          <a:xfrm>
            <a:off x="6084888" y="2276475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1" name="Line 39"/>
          <p:cNvSpPr>
            <a:spLocks noChangeShapeType="1"/>
          </p:cNvSpPr>
          <p:nvPr/>
        </p:nvSpPr>
        <p:spPr bwMode="auto">
          <a:xfrm>
            <a:off x="6588125" y="22764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Line 40"/>
          <p:cNvSpPr>
            <a:spLocks noChangeShapeType="1"/>
          </p:cNvSpPr>
          <p:nvPr/>
        </p:nvSpPr>
        <p:spPr bwMode="auto">
          <a:xfrm>
            <a:off x="5292725" y="263683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Line 41"/>
          <p:cNvSpPr>
            <a:spLocks noChangeShapeType="1"/>
          </p:cNvSpPr>
          <p:nvPr/>
        </p:nvSpPr>
        <p:spPr bwMode="auto">
          <a:xfrm>
            <a:off x="5292725" y="26368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Line 42"/>
          <p:cNvSpPr>
            <a:spLocks noChangeShapeType="1"/>
          </p:cNvSpPr>
          <p:nvPr/>
        </p:nvSpPr>
        <p:spPr bwMode="auto">
          <a:xfrm>
            <a:off x="7596188" y="26368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5" name="Line 44"/>
          <p:cNvSpPr>
            <a:spLocks noChangeShapeType="1"/>
          </p:cNvSpPr>
          <p:nvPr/>
        </p:nvSpPr>
        <p:spPr bwMode="auto">
          <a:xfrm>
            <a:off x="5292725" y="32131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45"/>
          <p:cNvSpPr>
            <a:spLocks noChangeShapeType="1"/>
          </p:cNvSpPr>
          <p:nvPr/>
        </p:nvSpPr>
        <p:spPr bwMode="auto">
          <a:xfrm>
            <a:off x="7596188" y="32131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6"/>
          <p:cNvSpPr>
            <a:spLocks noChangeShapeType="1"/>
          </p:cNvSpPr>
          <p:nvPr/>
        </p:nvSpPr>
        <p:spPr bwMode="auto">
          <a:xfrm>
            <a:off x="3348038" y="5013325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7457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10 </a:t>
            </a:r>
            <a:r>
              <a:rPr lang="en-US" altLang="en-US" smtClean="0">
                <a:solidFill>
                  <a:schemeClr val="hlink"/>
                </a:solidFill>
              </a:rPr>
              <a:t>P</a:t>
            </a:r>
            <a:r>
              <a:rPr lang="en-US" altLang="en-US" smtClean="0"/>
              <a:t>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76200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aper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resentation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articipation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ractice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erformance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roject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ortfolio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rogress Report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roposal Writing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Arial Narrow" pitchFamily="34" charset="0"/>
              </a:rPr>
              <a:t>P</a:t>
            </a:r>
            <a:r>
              <a:rPr lang="en-US" altLang="en-US" b="1" smtClean="0">
                <a:latin typeface="Arial Narrow" pitchFamily="34" charset="0"/>
              </a:rPr>
              <a:t>resence</a:t>
            </a:r>
          </a:p>
        </p:txBody>
      </p:sp>
    </p:spTree>
    <p:extLst>
      <p:ext uri="{BB962C8B-B14F-4D97-AF65-F5344CB8AC3E}">
        <p14:creationId xmlns:p14="http://schemas.microsoft.com/office/powerpoint/2010/main" val="400933268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85750"/>
            <a:ext cx="8229600" cy="6057900"/>
          </a:xfrm>
        </p:spPr>
        <p:txBody>
          <a:bodyPr/>
          <a:lstStyle/>
          <a:p>
            <a:pPr algn="l" eaLnBrk="1" hangingPunct="1"/>
            <a: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  <a:t>T E S:</a:t>
            </a:r>
            <a: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  <a:t>	SUATU PERTANYAAN/TUGAS UNTUK MEMPEROLEH INFORMASI 	TENTANG SESUATU, YANG SETIAP BUTIRNYA MEMPUNYAI JAWABAN 	YANG DIANGGAP BENAR.</a:t>
            </a:r>
            <a: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  <a:t>PENGUKURAN:</a:t>
            </a:r>
            <a:b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  <a:t>	PEMBERIAN ANGKA KEPADA SUATU ATRIBUT ATAU KARAKTERISTIK 	TERTENTU YANG DIMILIKI OLEH ORANG, HAL, ATAU OBYEK 	TERTENTU MENURUT ATURAN ATAU FORMULASI YANG JELAS.</a:t>
            </a:r>
            <a: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u="sng" smtClean="0">
                <a:solidFill>
                  <a:srgbClr val="000000"/>
                </a:solidFill>
                <a:latin typeface="Arial Narrow" pitchFamily="34" charset="0"/>
              </a:rPr>
              <a:t>PENILAIAN:</a:t>
            </a:r>
            <a: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  <a:t>	SUATU PROSES UNTUK MENGAMBIL KEPUTUSAN DENGAN 	MENGGUNAKAN INSTRUMEN TES MAUPUN </a:t>
            </a:r>
            <a:b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2000" smtClean="0">
                <a:solidFill>
                  <a:srgbClr val="000000"/>
                </a:solidFill>
                <a:latin typeface="Arial Narrow" pitchFamily="34" charset="0"/>
              </a:rPr>
              <a:t>	NON-TES.</a:t>
            </a:r>
          </a:p>
        </p:txBody>
      </p:sp>
    </p:spTree>
    <p:extLst>
      <p:ext uri="{BB962C8B-B14F-4D97-AF65-F5344CB8AC3E}">
        <p14:creationId xmlns:p14="http://schemas.microsoft.com/office/powerpoint/2010/main" val="55072285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</p:spPr>
        <p:txBody>
          <a:bodyPr/>
          <a:lstStyle/>
          <a:p>
            <a:r>
              <a:rPr lang="en-US" altLang="en-US" sz="6000" smtClean="0"/>
              <a:t>Pedoman Penskoran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600" dirty="0" smtClean="0"/>
              <a:t>(Marking Scheme)</a:t>
            </a:r>
          </a:p>
        </p:txBody>
      </p:sp>
    </p:spTree>
    <p:extLst>
      <p:ext uri="{BB962C8B-B14F-4D97-AF65-F5344CB8AC3E}">
        <p14:creationId xmlns:p14="http://schemas.microsoft.com/office/powerpoint/2010/main" val="34277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68313" y="620713"/>
            <a:ext cx="4318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/>
              <a:t>No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68313" y="908050"/>
            <a:ext cx="43180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1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900113" y="620713"/>
            <a:ext cx="74882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          </a:t>
            </a:r>
            <a:r>
              <a:rPr lang="en-US" altLang="en-US" sz="2400" b="1"/>
              <a:t>Topik Bahasan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8388350" y="908050"/>
            <a:ext cx="433388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30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8388350" y="620713"/>
            <a:ext cx="4318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d-ID" altLang="en-US" sz="2400" b="1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900113" y="908050"/>
            <a:ext cx="7488237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Temuan penelitian tentang konflik penyebab apostasy:</a:t>
            </a:r>
          </a:p>
          <a:p>
            <a:pPr eaLnBrk="1" hangingPunct="1"/>
            <a:r>
              <a:rPr lang="en-US" altLang="en-US"/>
              <a:t>Caplovits (1992) kualitas relasi dengan orang tua 	(10)</a:t>
            </a:r>
          </a:p>
          <a:p>
            <a:pPr eaLnBrk="1" hangingPunct="1"/>
            <a:r>
              <a:rPr lang="en-US" altLang="en-US"/>
              <a:t>Brown (1990) kurang penanaman agama di keluarga 	(10)</a:t>
            </a:r>
          </a:p>
          <a:p>
            <a:pPr eaLnBrk="1" hangingPunct="1"/>
            <a:r>
              <a:rPr lang="en-US" altLang="en-US"/>
              <a:t>Dudley (1987) kekerasan dalam keluarga 		(10)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900113" y="4437063"/>
            <a:ext cx="7488237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a. Individu religius lebih sehat karena:</a:t>
            </a:r>
            <a:endParaRPr lang="sv-SE" altLang="en-US"/>
          </a:p>
          <a:p>
            <a:pPr eaLnBrk="1" hangingPunct="1"/>
            <a:r>
              <a:rPr lang="sv-SE" altLang="en-US"/>
              <a:t>    - agama mengatur makan/minum, larangan alkohol,narkoba (10)</a:t>
            </a:r>
          </a:p>
          <a:p>
            <a:pPr eaLnBrk="1" hangingPunct="1"/>
            <a:r>
              <a:rPr lang="sv-SE" altLang="en-US"/>
              <a:t>    </a:t>
            </a:r>
            <a:r>
              <a:rPr lang="en-US" altLang="en-US"/>
              <a:t>- agama mengatur perilaku seks 				(10)</a:t>
            </a:r>
          </a:p>
          <a:p>
            <a:pPr eaLnBrk="1" hangingPunct="1"/>
            <a:r>
              <a:rPr lang="en-US" altLang="en-US"/>
              <a:t>b. Peran agama dalam integrasi sosial;</a:t>
            </a:r>
          </a:p>
          <a:p>
            <a:pPr eaLnBrk="1" hangingPunct="1"/>
            <a:r>
              <a:rPr lang="en-US" altLang="en-US"/>
              <a:t>    - Identitas agama, anti agresivisme 			(10)</a:t>
            </a:r>
          </a:p>
          <a:p>
            <a:pPr eaLnBrk="1" hangingPunct="1"/>
            <a:r>
              <a:rPr lang="en-US" altLang="en-US"/>
              <a:t>    - Ide agama nasional, penyebab konflik 			(10) 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900113" y="2276475"/>
            <a:ext cx="7488237" cy="208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Indikator:</a:t>
            </a:r>
            <a:endParaRPr lang="it-IT" altLang="en-US"/>
          </a:p>
          <a:p>
            <a:pPr eaLnBrk="1" hangingPunct="1"/>
            <a:r>
              <a:rPr lang="it-IT" altLang="en-US"/>
              <a:t>Keterlibatan dalam agama…..……	Dimensi ritual (5)</a:t>
            </a:r>
            <a:endParaRPr lang="en-US" altLang="en-US"/>
          </a:p>
          <a:p>
            <a:pPr eaLnBrk="1" hangingPunct="1"/>
            <a:r>
              <a:rPr lang="en-US" altLang="en-US"/>
              <a:t>Do’a harian ………………..…..... 	Dimensi ritual (5)</a:t>
            </a:r>
          </a:p>
          <a:p>
            <a:pPr eaLnBrk="1" hangingPunct="1"/>
            <a:r>
              <a:rPr lang="en-US" altLang="en-US"/>
              <a:t>Keyakinan/akidah………….….… 	Dimensi ideologis (5)</a:t>
            </a:r>
          </a:p>
          <a:p>
            <a:pPr eaLnBrk="1" hangingPunct="1"/>
            <a:r>
              <a:rPr lang="en-US" altLang="en-US"/>
              <a:t>Pengalaman agama…………..…...	Dimens eksperiensial (5)</a:t>
            </a:r>
            <a:endParaRPr lang="it-IT" altLang="en-US"/>
          </a:p>
          <a:p>
            <a:pPr eaLnBrk="1" hangingPunct="1"/>
            <a:r>
              <a:rPr lang="it-IT" altLang="en-US"/>
              <a:t>Menghadiri ritual jama’ah…......... 	Dimensi ritual (5)</a:t>
            </a:r>
            <a:endParaRPr lang="en-US" altLang="en-US"/>
          </a:p>
          <a:p>
            <a:pPr eaLnBrk="1" hangingPunct="1"/>
            <a:r>
              <a:rPr lang="en-US" altLang="en-US"/>
              <a:t>Keanggotaan dlm lemb. Agama .     	Dimensi Konsekuensial (5)</a:t>
            </a:r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468313" y="2276475"/>
            <a:ext cx="431800" cy="208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2</a:t>
            </a:r>
          </a:p>
        </p:txBody>
      </p:sp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468313" y="4437063"/>
            <a:ext cx="431800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3</a:t>
            </a:r>
          </a:p>
        </p:txBody>
      </p:sp>
      <p:sp>
        <p:nvSpPr>
          <p:cNvPr id="4108" name="Rectangle 17"/>
          <p:cNvSpPr>
            <a:spLocks noChangeArrowheads="1"/>
          </p:cNvSpPr>
          <p:nvPr/>
        </p:nvSpPr>
        <p:spPr bwMode="auto">
          <a:xfrm>
            <a:off x="8388350" y="4437063"/>
            <a:ext cx="431800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40</a:t>
            </a:r>
          </a:p>
        </p:txBody>
      </p:sp>
      <p:sp>
        <p:nvSpPr>
          <p:cNvPr id="4109" name="Rectangle 18"/>
          <p:cNvSpPr>
            <a:spLocks noChangeArrowheads="1"/>
          </p:cNvSpPr>
          <p:nvPr/>
        </p:nvSpPr>
        <p:spPr bwMode="auto">
          <a:xfrm>
            <a:off x="8388350" y="2276475"/>
            <a:ext cx="433388" cy="208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30</a:t>
            </a:r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539750" y="0"/>
            <a:ext cx="741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 Black" pitchFamily="34" charset="0"/>
              </a:rPr>
              <a:t>Marking Scheme</a:t>
            </a:r>
          </a:p>
        </p:txBody>
      </p:sp>
    </p:spTree>
    <p:extLst>
      <p:ext uri="{BB962C8B-B14F-4D97-AF65-F5344CB8AC3E}">
        <p14:creationId xmlns:p14="http://schemas.microsoft.com/office/powerpoint/2010/main" val="254487490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81000" y="5715000"/>
            <a:ext cx="1143000" cy="914400"/>
          </a:xfrm>
          <a:prstGeom prst="can">
            <a:avLst>
              <a:gd name="adj" fmla="val 50000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381000" y="5105400"/>
            <a:ext cx="1143000" cy="914400"/>
          </a:xfrm>
          <a:prstGeom prst="can">
            <a:avLst>
              <a:gd name="adj" fmla="val 50000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>
            <a:off x="381000" y="4495800"/>
            <a:ext cx="1143000" cy="9144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381000" y="3886200"/>
            <a:ext cx="1143000" cy="914400"/>
          </a:xfrm>
          <a:prstGeom prst="can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381000" y="3276600"/>
            <a:ext cx="1143000" cy="914400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381000" y="2667000"/>
            <a:ext cx="1143000" cy="914400"/>
          </a:xfrm>
          <a:prstGeom prst="can">
            <a:avLst>
              <a:gd name="adj" fmla="val 50000"/>
            </a:avLst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381000" y="2057400"/>
            <a:ext cx="1143000" cy="914400"/>
          </a:xfrm>
          <a:prstGeom prst="can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381000" y="1447800"/>
            <a:ext cx="1143000" cy="914400"/>
          </a:xfrm>
          <a:prstGeom prst="can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381000" y="838200"/>
            <a:ext cx="1143000" cy="914400"/>
          </a:xfrm>
          <a:prstGeom prst="can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09600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56260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95300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34340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73380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5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43840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7</a:t>
            </a:r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190500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8</a:t>
            </a:r>
            <a:endParaRPr lang="en-US" b="1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29540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64A2">
                    <a:lumMod val="75000"/>
                  </a:srgbClr>
                </a:solidFill>
              </a:rPr>
              <a:t>9</a:t>
            </a:r>
            <a:endParaRPr lang="en-US" b="1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12420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6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562100" y="1409700"/>
            <a:ext cx="7124700" cy="52197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Kerangka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Kualifikasi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Nasional</a:t>
            </a:r>
            <a:r>
              <a:rPr lang="en-US" b="1" dirty="0">
                <a:solidFill>
                  <a:srgbClr val="002060"/>
                </a:solidFill>
              </a:rPr>
              <a:t> Indonesia</a:t>
            </a:r>
            <a:r>
              <a:rPr lang="en-US" dirty="0">
                <a:solidFill>
                  <a:srgbClr val="002060"/>
                </a:solidFill>
              </a:rPr>
              <a:t>, yang </a:t>
            </a:r>
            <a:r>
              <a:rPr lang="en-US" dirty="0" err="1">
                <a:solidFill>
                  <a:srgbClr val="002060"/>
                </a:solidFill>
              </a:rPr>
              <a:t>selanjutnya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disingkat</a:t>
            </a:r>
            <a:r>
              <a:rPr lang="en-US" dirty="0">
                <a:solidFill>
                  <a:srgbClr val="002060"/>
                </a:solidFill>
              </a:rPr>
              <a:t> KKNI, </a:t>
            </a:r>
            <a:r>
              <a:rPr lang="en-US" dirty="0" err="1">
                <a:solidFill>
                  <a:srgbClr val="002060"/>
                </a:solidFill>
              </a:rPr>
              <a:t>adalah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kerangka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penjenjangan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capaian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pembelajaran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i="1" dirty="0" smtClean="0">
                <a:solidFill>
                  <a:srgbClr val="7030A0"/>
                </a:solidFill>
              </a:rPr>
              <a:t>Learning outcomes</a:t>
            </a:r>
            <a:r>
              <a:rPr lang="en-US" b="1" dirty="0" smtClean="0">
                <a:solidFill>
                  <a:srgbClr val="7030A0"/>
                </a:solidFill>
              </a:rPr>
              <a:t>) </a:t>
            </a:r>
            <a:r>
              <a:rPr lang="en-US" dirty="0" smtClean="0">
                <a:solidFill>
                  <a:srgbClr val="002060"/>
                </a:solidFill>
              </a:rPr>
              <a:t>yang </a:t>
            </a:r>
            <a:r>
              <a:rPr lang="en-US" dirty="0" err="1">
                <a:solidFill>
                  <a:srgbClr val="002060"/>
                </a:solidFill>
              </a:rPr>
              <a:t>dapat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menyetarakan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luaran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bidang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pendidikan</a:t>
            </a:r>
            <a:r>
              <a:rPr lang="en-US" dirty="0">
                <a:solidFill>
                  <a:srgbClr val="002060"/>
                </a:solidFill>
              </a:rPr>
              <a:t> formal, </a:t>
            </a:r>
            <a:r>
              <a:rPr lang="en-US" dirty="0" err="1">
                <a:solidFill>
                  <a:srgbClr val="002060"/>
                </a:solidFill>
              </a:rPr>
              <a:t>nonformal</a:t>
            </a:r>
            <a:r>
              <a:rPr lang="en-US" dirty="0">
                <a:solidFill>
                  <a:srgbClr val="002060"/>
                </a:solidFill>
              </a:rPr>
              <a:t>, informal, </a:t>
            </a:r>
            <a:r>
              <a:rPr lang="en-US" dirty="0" err="1">
                <a:solidFill>
                  <a:srgbClr val="002060"/>
                </a:solidFill>
              </a:rPr>
              <a:t>atau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pengalaman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kerja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dalam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rangka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pemberian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pengakuan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kompetensi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kerja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sesuai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struktur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pekerjaan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berbagai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sektor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Jenjang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kualifikasi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tingkatan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capaian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pembelajaran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yang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disepakati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nasional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disusun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berdasarkan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ukuran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pencapaian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proses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pembelajaran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yang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diperoleh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melalui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pendidikan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formal,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nonformal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, informal,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pengalaman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2">
                    <a:lumMod val="75000"/>
                  </a:schemeClr>
                </a:solidFill>
              </a:rPr>
              <a:t>kerja</a:t>
            </a:r>
            <a:endParaRPr lang="en-A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KKNI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merupakan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perwujudan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mutu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jati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diri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Bangsa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Indonesia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terkait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dengan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sistem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pendidikan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nasional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pelatihan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dimiliki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negara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Indonesia</a:t>
            </a:r>
          </a:p>
          <a:p>
            <a:r>
              <a:rPr lang="es-ES" b="1" dirty="0">
                <a:solidFill>
                  <a:srgbClr val="7030A0"/>
                </a:solidFill>
              </a:rPr>
              <a:t>KKNI </a:t>
            </a:r>
            <a:r>
              <a:rPr lang="es-ES" b="1" dirty="0" err="1">
                <a:solidFill>
                  <a:srgbClr val="7030A0"/>
                </a:solidFill>
              </a:rPr>
              <a:t>terdiri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dari</a:t>
            </a:r>
            <a:r>
              <a:rPr lang="es-ES" b="1" dirty="0">
                <a:solidFill>
                  <a:srgbClr val="7030A0"/>
                </a:solidFill>
              </a:rPr>
              <a:t> 9 (</a:t>
            </a:r>
            <a:r>
              <a:rPr lang="es-ES" b="1" dirty="0" err="1">
                <a:solidFill>
                  <a:srgbClr val="7030A0"/>
                </a:solidFill>
              </a:rPr>
              <a:t>sembilan</a:t>
            </a:r>
            <a:r>
              <a:rPr lang="es-ES" b="1" dirty="0">
                <a:solidFill>
                  <a:srgbClr val="7030A0"/>
                </a:solidFill>
              </a:rPr>
              <a:t>) </a:t>
            </a:r>
            <a:r>
              <a:rPr lang="es-ES" b="1" dirty="0" err="1">
                <a:solidFill>
                  <a:srgbClr val="7030A0"/>
                </a:solidFill>
              </a:rPr>
              <a:t>jenjang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, </a:t>
            </a:r>
            <a:r>
              <a:rPr lang="es-ES" dirty="0" err="1">
                <a:solidFill>
                  <a:srgbClr val="7030A0"/>
                </a:solidFill>
              </a:rPr>
              <a:t>dimulai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dari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 I </a:t>
            </a:r>
            <a:r>
              <a:rPr lang="es-ES" dirty="0" err="1">
                <a:solidFill>
                  <a:srgbClr val="7030A0"/>
                </a:solidFill>
              </a:rPr>
              <a:t>sebagai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terendah</a:t>
            </a:r>
            <a:r>
              <a:rPr lang="es-ES" dirty="0">
                <a:solidFill>
                  <a:srgbClr val="7030A0"/>
                </a:solidFill>
              </a:rPr>
              <a:t> dan </a:t>
            </a:r>
            <a:r>
              <a:rPr lang="es-ES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 IX </a:t>
            </a:r>
            <a:r>
              <a:rPr lang="es-ES" dirty="0" err="1">
                <a:solidFill>
                  <a:srgbClr val="7030A0"/>
                </a:solidFill>
              </a:rPr>
              <a:t>sebagai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tertinggi</a:t>
            </a:r>
            <a:endParaRPr lang="es-ES" dirty="0" smtClean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00700" y="342900"/>
            <a:ext cx="30861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8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APA 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6700" y="571500"/>
            <a:ext cx="144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KKNI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43100" y="876300"/>
            <a:ext cx="2895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MERUJUK PERPRES</a:t>
            </a:r>
            <a:endParaRPr lang="en-US" sz="36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0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l" eaLnBrk="1" hangingPunct="1"/>
            <a:r>
              <a:rPr lang="sv-SE" altLang="en-US" sz="1600" b="1" smtClean="0"/>
              <a:t>Mata kuliah  : Kritik Sastra     Bobot     : 2 sks</a:t>
            </a:r>
            <a:br>
              <a:rPr lang="sv-SE" altLang="en-US" sz="1600" b="1" smtClean="0"/>
            </a:br>
            <a:r>
              <a:rPr lang="sv-SE" altLang="en-US" sz="1600" b="1" smtClean="0"/>
              <a:t>Tgl/Jam       : .....................   Ruang       : ....................</a:t>
            </a:r>
            <a:br>
              <a:rPr lang="sv-SE" altLang="en-US" sz="1600" b="1" smtClean="0"/>
            </a:br>
            <a:r>
              <a:rPr lang="sv-SE" altLang="en-US" sz="1600" b="1" smtClean="0"/>
              <a:t>Sifat ujian    : Buku Terbuka   Dosen    : .....................</a:t>
            </a:r>
            <a:endParaRPr lang="id-ID" altLang="en-US" sz="16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435975" cy="5472112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sv-SE" altLang="en-US" sz="2000" b="1" u="sng" smtClean="0"/>
              <a:t>Catatan:  </a:t>
            </a:r>
            <a:endParaRPr lang="sv-SE" altLang="en-US" sz="2000" smtClean="0"/>
          </a:p>
          <a:p>
            <a:pPr marL="1219200" lvl="2" indent="-304800" eaLnBrk="1" hangingPunct="1">
              <a:lnSpc>
                <a:spcPct val="80000"/>
              </a:lnSpc>
            </a:pPr>
            <a:r>
              <a:rPr lang="sv-SE" altLang="en-US" sz="1600" smtClean="0"/>
              <a:t>Pastikan TULISAN anda dapat dibaca orang lain,</a:t>
            </a:r>
          </a:p>
          <a:p>
            <a:pPr marL="1219200" lvl="2" indent="-304800" eaLnBrk="1" hangingPunct="1">
              <a:lnSpc>
                <a:spcPct val="80000"/>
              </a:lnSpc>
            </a:pPr>
            <a:r>
              <a:rPr lang="sv-SE" altLang="en-US" sz="1600" smtClean="0"/>
              <a:t>Pastik</a:t>
            </a:r>
            <a:r>
              <a:rPr lang="fi-FI" altLang="en-US" sz="1600" smtClean="0"/>
              <a:t>an Anda mengikuti rambu-rambu setiap soal atau tugas.  </a:t>
            </a:r>
          </a:p>
          <a:p>
            <a:pPr marL="1219200" lvl="2" indent="-304800" eaLnBrk="1" hangingPunct="1">
              <a:lnSpc>
                <a:spcPct val="80000"/>
              </a:lnSpc>
            </a:pPr>
            <a:r>
              <a:rPr lang="fi-FI" altLang="en-US" sz="1600" smtClean="0"/>
              <a:t>Bacalah semua soal atau tugas terlebih dahulu dengan cermat. </a:t>
            </a:r>
            <a:endParaRPr lang="sv-SE" altLang="en-US" sz="1600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sv-SE" altLang="en-US" sz="2000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sv-SE" altLang="en-US" sz="2000" smtClean="0"/>
              <a:t>Bait-bait lagu </a:t>
            </a:r>
            <a:r>
              <a:rPr lang="sv-SE" altLang="en-US" sz="2000" i="1" smtClean="0"/>
              <a:t>Atas Nama Cinta </a:t>
            </a:r>
            <a:r>
              <a:rPr lang="sv-SE" altLang="en-US" sz="2000" smtClean="0"/>
              <a:t>yang dilantunkan oleh Rossa membawa pesan tertentu. </a:t>
            </a:r>
            <a:r>
              <a:rPr lang="fi-FI" altLang="en-US" sz="2000" smtClean="0"/>
              <a:t>Uraikan apa, bentuk dan fungsi cinta dari lirik lagu dari sudut</a:t>
            </a:r>
            <a:r>
              <a:rPr lang="fi-FI" altLang="en-US" sz="2000" b="1" i="1" smtClean="0"/>
              <a:t> perspektif teori strukturalisme murni dalam satu paragraf</a:t>
            </a:r>
            <a:r>
              <a:rPr lang="fi-FI" altLang="en-US" sz="2000" smtClean="0"/>
              <a:t>. (20)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fi-FI" altLang="en-US" sz="2000" smtClean="0"/>
              <a:t>Novel </a:t>
            </a:r>
            <a:r>
              <a:rPr lang="fi-FI" altLang="en-US" sz="2000" i="1" smtClean="0"/>
              <a:t>Ayat-Ayat Cinta</a:t>
            </a:r>
            <a:r>
              <a:rPr lang="fi-FI" altLang="en-US" sz="2000" smtClean="0"/>
              <a:t> karya Habiburrahman Elshirazy menjadi salah satu karya </a:t>
            </a:r>
            <a:r>
              <a:rPr lang="fi-FI" altLang="en-US" sz="2000" i="1" smtClean="0"/>
              <a:t>best seller</a:t>
            </a:r>
            <a:r>
              <a:rPr lang="fi-FI" altLang="en-US" sz="2000" smtClean="0"/>
              <a:t> terbukti diterbitkannya berulang kali. Uraikan kritik Anda tentang keindahan novel itu berdasarkan </a:t>
            </a:r>
            <a:r>
              <a:rPr lang="fi-FI" altLang="en-US" sz="2000" b="1" i="1" smtClean="0"/>
              <a:t>teori strukturalisme murni </a:t>
            </a:r>
            <a:r>
              <a:rPr lang="fi-FI" altLang="en-US" sz="2000" b="1" smtClean="0"/>
              <a:t>Robert Stanton </a:t>
            </a:r>
            <a:r>
              <a:rPr lang="fi-FI" altLang="en-US" sz="2000" b="1" i="1" smtClean="0"/>
              <a:t>dalam tiga paragraf</a:t>
            </a:r>
            <a:r>
              <a:rPr lang="fi-FI" altLang="en-US" sz="2000" smtClean="0"/>
              <a:t>. </a:t>
            </a:r>
            <a:r>
              <a:rPr lang="id-ID" altLang="en-US" sz="2000" smtClean="0"/>
              <a:t>(35)</a:t>
            </a:r>
            <a:endParaRPr lang="sv-SE" altLang="en-US" sz="2000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sv-SE" altLang="en-US" sz="2000" smtClean="0"/>
              <a:t>Novel </a:t>
            </a:r>
            <a:r>
              <a:rPr lang="sv-SE" altLang="en-US" sz="2000" i="1" smtClean="0"/>
              <a:t>Laskar Pelangi</a:t>
            </a:r>
            <a:r>
              <a:rPr lang="sv-SE" altLang="en-US" sz="2000" smtClean="0"/>
              <a:t> (2005)</a:t>
            </a:r>
            <a:r>
              <a:rPr lang="sv-SE" altLang="en-US" sz="2000" i="1" smtClean="0"/>
              <a:t> </a:t>
            </a:r>
            <a:r>
              <a:rPr lang="sv-SE" altLang="en-US" sz="2000" smtClean="0"/>
              <a:t>karya Andrea Hirata juga mendapat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sv-SE" altLang="en-US" sz="2000" smtClean="0"/>
              <a:t>	respon pembaca yang sangat luar biasa terbukti terbit beberapa kali dalam setahun. Mungkin novel itu merupakan refleksi pengalaman hidup pengarang. Buktikan bahwa novel itu merupakan gambaran realitas masyarakat tertentu berdasarkan </a:t>
            </a:r>
            <a:r>
              <a:rPr lang="sv-SE" altLang="en-US" sz="2000" b="1" i="1" smtClean="0"/>
              <a:t>teori strukturalisme genetik dalam empat paragraf</a:t>
            </a:r>
            <a:r>
              <a:rPr lang="sv-SE" altLang="en-US" sz="2000" smtClean="0"/>
              <a:t>. </a:t>
            </a:r>
            <a:r>
              <a:rPr lang="id-ID" altLang="en-US" sz="2000" smtClean="0"/>
              <a:t>(45)</a:t>
            </a:r>
          </a:p>
        </p:txBody>
      </p:sp>
    </p:spTree>
    <p:extLst>
      <p:ext uri="{BB962C8B-B14F-4D97-AF65-F5344CB8AC3E}">
        <p14:creationId xmlns:p14="http://schemas.microsoft.com/office/powerpoint/2010/main" val="32794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2" name="Group 7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11717102"/>
              </p:ext>
            </p:extLst>
          </p:nvPr>
        </p:nvGraphicFramePr>
        <p:xfrm>
          <a:off x="457200" y="642938"/>
          <a:ext cx="8472488" cy="5703887"/>
        </p:xfrm>
        <a:graphic>
          <a:graphicData uri="http://schemas.openxmlformats.org/drawingml/2006/table">
            <a:tbl>
              <a:tblPr/>
              <a:tblGrid>
                <a:gridCol w="677609"/>
                <a:gridCol w="6227613"/>
                <a:gridCol w="814723"/>
                <a:gridCol w="752543"/>
              </a:tblGrid>
              <a:tr h="9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No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Kata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Kunci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Nilai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sub-item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Nilai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Item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8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Tema: inti atau kristalisasi pandangan pengalaman</a:t>
                      </a:r>
                    </a:p>
                    <a:p>
                      <a:pPr marL="168275" marR="0" lvl="2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cinta:</a:t>
                      </a: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bentuk Cinta: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fungsi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Cinta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+mn-cs"/>
                        </a:rPr>
                        <a:t>20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indent="0" rtl="0">
                        <a:buFont typeface="Wingdings" pitchFamily="2" charset="2"/>
                        <a:buChar char="ü"/>
                      </a:pPr>
                      <a:r>
                        <a:rPr lang="id-ID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Unsur Fakta Cerita: alur, tokoh dan latar</a:t>
                      </a:r>
                    </a:p>
                    <a:p>
                      <a:pPr marL="0" lvl="2" indent="0">
                        <a:buFont typeface="Wingdings" pitchFamily="2" charset="2"/>
                        <a:buChar char="ü"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Unsur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Sarana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Cerita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point of view,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gaya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bahasa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itchFamily="2" charset="2"/>
                        <a:buChar char="ü"/>
                      </a:pP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Unsur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Tema: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Pendukung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+mn-cs"/>
                        </a:rPr>
                        <a:t>35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indent="0" rtl="0">
                        <a:buFont typeface="Wingdings" pitchFamily="2" charset="2"/>
                        <a:buChar char="ü"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Deskripsi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Intrinsik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>
                        <a:buFont typeface="Wingdings" pitchFamily="2" charset="2"/>
                        <a:buChar char="ü"/>
                      </a:pPr>
                      <a:r>
                        <a:rPr lang="id-ID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Latar Belakang Pengarang sebagai bagian kelompok</a:t>
                      </a:r>
                    </a:p>
                    <a:p>
                      <a:pPr marL="0" lvl="2" indent="0">
                        <a:buFont typeface="Wingdings" pitchFamily="2" charset="2"/>
                        <a:buChar char="ü"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Latar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Belakang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Sosial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itchFamily="2" charset="2"/>
                        <a:buChar char="ü"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Abstraksi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dunia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pengarang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d-ID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+mn-cs"/>
                        </a:rPr>
                        <a:t>45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SEKIAN DAN 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6477000" y="1090862"/>
            <a:ext cx="1600200" cy="4776538"/>
            <a:chOff x="2096732" y="746094"/>
            <a:chExt cx="1852863" cy="4776538"/>
          </a:xfrm>
        </p:grpSpPr>
        <p:sp>
          <p:nvSpPr>
            <p:cNvPr id="121" name="Rectangle 120"/>
            <p:cNvSpPr/>
            <p:nvPr/>
          </p:nvSpPr>
          <p:spPr>
            <a:xfrm>
              <a:off x="2096732" y="746094"/>
              <a:ext cx="1852863" cy="4776538"/>
            </a:xfrm>
            <a:prstGeom prst="rect">
              <a:avLst/>
            </a:prstGeom>
            <a:solidFill>
              <a:srgbClr val="F7F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66" tIns="42483" rIns="84966" bIns="42483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311782" y="927040"/>
              <a:ext cx="1446390" cy="2201865"/>
              <a:chOff x="430" y="651"/>
              <a:chExt cx="820" cy="1387"/>
            </a:xfrm>
          </p:grpSpPr>
          <p:sp>
            <p:nvSpPr>
              <p:cNvPr id="16400" name="Text Box 16"/>
              <p:cNvSpPr txBox="1">
                <a:spLocks noChangeArrowheads="1"/>
              </p:cNvSpPr>
              <p:nvPr/>
            </p:nvSpPr>
            <p:spPr bwMode="auto">
              <a:xfrm>
                <a:off x="440" y="1058"/>
                <a:ext cx="809" cy="25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S2</a:t>
                </a:r>
              </a:p>
            </p:txBody>
          </p:sp>
          <p:sp>
            <p:nvSpPr>
              <p:cNvPr id="16405" name="Text Box 21"/>
              <p:cNvSpPr txBox="1">
                <a:spLocks noChangeArrowheads="1"/>
              </p:cNvSpPr>
              <p:nvPr/>
            </p:nvSpPr>
            <p:spPr bwMode="auto">
              <a:xfrm>
                <a:off x="430" y="1786"/>
                <a:ext cx="820" cy="25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S1</a:t>
                </a:r>
              </a:p>
            </p:txBody>
          </p:sp>
          <p:sp>
            <p:nvSpPr>
              <p:cNvPr id="16409" name="Text Box 25"/>
              <p:cNvSpPr txBox="1">
                <a:spLocks noChangeArrowheads="1"/>
              </p:cNvSpPr>
              <p:nvPr/>
            </p:nvSpPr>
            <p:spPr bwMode="auto">
              <a:xfrm>
                <a:off x="440" y="651"/>
                <a:ext cx="809" cy="25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S3</a:t>
                </a:r>
              </a:p>
            </p:txBody>
          </p:sp>
        </p:grpSp>
      </p:grpSp>
      <p:sp>
        <p:nvSpPr>
          <p:cNvPr id="92" name="Rectangle 91"/>
          <p:cNvSpPr/>
          <p:nvPr/>
        </p:nvSpPr>
        <p:spPr>
          <a:xfrm>
            <a:off x="2599203" y="300335"/>
            <a:ext cx="517319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>
                <a:ln w="11430"/>
                <a:solidFill>
                  <a:srgbClr val="E9E5DC">
                    <a:lumMod val="1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Level lulusan pendidikan tinggi </a:t>
            </a: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724400" y="966951"/>
            <a:ext cx="1003300" cy="5433849"/>
            <a:chOff x="193822" y="744752"/>
            <a:chExt cx="1447800" cy="5735683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93822" y="744752"/>
              <a:ext cx="1447800" cy="5735683"/>
              <a:chOff x="193822" y="744752"/>
              <a:chExt cx="1447800" cy="5735683"/>
            </a:xfrm>
          </p:grpSpPr>
          <p:sp>
            <p:nvSpPr>
              <p:cNvPr id="130" name="Can 129"/>
              <p:cNvSpPr/>
              <p:nvPr/>
            </p:nvSpPr>
            <p:spPr>
              <a:xfrm>
                <a:off x="381000" y="5439503"/>
                <a:ext cx="1143000" cy="1040932"/>
              </a:xfrm>
              <a:prstGeom prst="can">
                <a:avLst>
                  <a:gd name="adj" fmla="val 50000"/>
                </a:avLst>
              </a:prstGeom>
              <a:solidFill>
                <a:srgbClr val="3C310A"/>
              </a:solidFill>
              <a:ln>
                <a:noFill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Can 2"/>
              <p:cNvSpPr/>
              <p:nvPr/>
            </p:nvSpPr>
            <p:spPr>
              <a:xfrm>
                <a:off x="381000" y="4856309"/>
                <a:ext cx="1143000" cy="1043161"/>
              </a:xfrm>
              <a:prstGeom prst="can">
                <a:avLst>
                  <a:gd name="adj" fmla="val 50000"/>
                </a:avLst>
              </a:prstGeom>
              <a:solidFill>
                <a:srgbClr val="5D4C0F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Can 3"/>
              <p:cNvSpPr/>
              <p:nvPr/>
            </p:nvSpPr>
            <p:spPr>
              <a:xfrm>
                <a:off x="381000" y="4273115"/>
                <a:ext cx="1143000" cy="1025279"/>
              </a:xfrm>
              <a:prstGeom prst="can">
                <a:avLst>
                  <a:gd name="adj" fmla="val 50000"/>
                </a:avLst>
              </a:prstGeom>
              <a:solidFill>
                <a:srgbClr val="816A15"/>
              </a:solidFill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Can 4"/>
              <p:cNvSpPr/>
              <p:nvPr/>
            </p:nvSpPr>
            <p:spPr>
              <a:xfrm>
                <a:off x="381000" y="3669811"/>
                <a:ext cx="1143000" cy="1041825"/>
              </a:xfrm>
              <a:prstGeom prst="can">
                <a:avLst>
                  <a:gd name="adj" fmla="val 50000"/>
                </a:avLst>
              </a:prstGeom>
              <a:solidFill>
                <a:srgbClr val="A5871B"/>
              </a:solidFill>
              <a:ln>
                <a:noFill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Can 5"/>
              <p:cNvSpPr/>
              <p:nvPr/>
            </p:nvSpPr>
            <p:spPr>
              <a:xfrm>
                <a:off x="381000" y="3066506"/>
                <a:ext cx="1143000" cy="1060102"/>
              </a:xfrm>
              <a:prstGeom prst="can">
                <a:avLst>
                  <a:gd name="adj" fmla="val 50000"/>
                </a:avLst>
              </a:prstGeom>
              <a:solidFill>
                <a:srgbClr val="CCA822"/>
              </a:solidFill>
              <a:ln>
                <a:noFill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Can 6"/>
              <p:cNvSpPr/>
              <p:nvPr/>
            </p:nvSpPr>
            <p:spPr>
              <a:xfrm>
                <a:off x="381000" y="2463202"/>
                <a:ext cx="1143000" cy="1085167"/>
              </a:xfrm>
              <a:prstGeom prst="can">
                <a:avLst>
                  <a:gd name="adj" fmla="val 50000"/>
                </a:avLst>
              </a:prstGeom>
              <a:solidFill>
                <a:srgbClr val="DFBD41"/>
              </a:solidFill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Can 7"/>
              <p:cNvSpPr/>
              <p:nvPr/>
            </p:nvSpPr>
            <p:spPr>
              <a:xfrm>
                <a:off x="381000" y="1819678"/>
                <a:ext cx="1143000" cy="1127744"/>
              </a:xfrm>
              <a:prstGeom prst="can">
                <a:avLst>
                  <a:gd name="adj" fmla="val 50000"/>
                </a:avLst>
              </a:prstGeom>
              <a:solidFill>
                <a:srgbClr val="E6CC6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Can 8"/>
              <p:cNvSpPr/>
              <p:nvPr/>
            </p:nvSpPr>
            <p:spPr>
              <a:xfrm>
                <a:off x="381000" y="1256595"/>
                <a:ext cx="1143000" cy="1112049"/>
              </a:xfrm>
              <a:prstGeom prst="can">
                <a:avLst>
                  <a:gd name="adj" fmla="val 50000"/>
                </a:avLst>
              </a:prstGeom>
              <a:solidFill>
                <a:srgbClr val="ECD78C"/>
              </a:solidFill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Can 9"/>
              <p:cNvSpPr/>
              <p:nvPr/>
            </p:nvSpPr>
            <p:spPr>
              <a:xfrm>
                <a:off x="380998" y="798080"/>
                <a:ext cx="1143000" cy="978649"/>
              </a:xfrm>
              <a:prstGeom prst="can">
                <a:avLst>
                  <a:gd name="adj" fmla="val 50000"/>
                </a:avLst>
              </a:prstGeom>
              <a:solidFill>
                <a:srgbClr val="F3E7BB"/>
              </a:solidFill>
              <a:ln>
                <a:noFill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21446453">
                <a:off x="193822" y="744752"/>
                <a:ext cx="1447800" cy="487309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isometricTopUp"/>
                <a:lightRig rig="threePt" dir="t"/>
              </a:scene3d>
            </p:spPr>
            <p:txBody>
              <a:bodyPr>
                <a:spAutoFit/>
                <a:sp3d/>
              </a:bodyPr>
              <a:lstStyle/>
              <a:p>
                <a:pPr algn="ctr">
                  <a:defRPr/>
                </a:pPr>
                <a:r>
                  <a:rPr lang="en-US" sz="2400" b="1">
                    <a:ln w="18000">
                      <a:solidFill>
                        <a:srgbClr val="9B2D1F">
                          <a:satMod val="140000"/>
                        </a:srgbClr>
                      </a:solidFill>
                      <a:prstDash val="solid"/>
                      <a:miter lim="800000"/>
                    </a:ln>
                    <a:solidFill>
                      <a:srgbClr val="FFC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KKNI</a:t>
                </a:r>
                <a:endParaRPr lang="en-US" sz="2400" b="1" dirty="0">
                  <a:ln w="18000">
                    <a:solidFill>
                      <a:srgbClr val="9B2D1F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3" name="TextBox 10"/>
            <p:cNvSpPr txBox="1">
              <a:spLocks noChangeArrowheads="1"/>
            </p:cNvSpPr>
            <p:nvPr/>
          </p:nvSpPr>
          <p:spPr bwMode="auto">
            <a:xfrm>
              <a:off x="744721" y="5920758"/>
              <a:ext cx="458115" cy="48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114" name="TextBox 11"/>
            <p:cNvSpPr txBox="1">
              <a:spLocks noChangeArrowheads="1"/>
            </p:cNvSpPr>
            <p:nvPr/>
          </p:nvSpPr>
          <p:spPr bwMode="auto">
            <a:xfrm>
              <a:off x="762116" y="5364432"/>
              <a:ext cx="456182" cy="48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17" name="TextBox 12"/>
            <p:cNvSpPr txBox="1">
              <a:spLocks noChangeArrowheads="1"/>
            </p:cNvSpPr>
            <p:nvPr/>
          </p:nvSpPr>
          <p:spPr bwMode="auto">
            <a:xfrm>
              <a:off x="762116" y="4776268"/>
              <a:ext cx="456182" cy="48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18" name="TextBox 13"/>
            <p:cNvSpPr txBox="1">
              <a:spLocks noChangeArrowheads="1"/>
            </p:cNvSpPr>
            <p:nvPr/>
          </p:nvSpPr>
          <p:spPr bwMode="auto">
            <a:xfrm>
              <a:off x="744721" y="4136158"/>
              <a:ext cx="458115" cy="48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19" name="TextBox 14"/>
            <p:cNvSpPr txBox="1">
              <a:spLocks noChangeArrowheads="1"/>
            </p:cNvSpPr>
            <p:nvPr/>
          </p:nvSpPr>
          <p:spPr bwMode="auto">
            <a:xfrm>
              <a:off x="762116" y="3594913"/>
              <a:ext cx="456182" cy="48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38921" y="2418585"/>
              <a:ext cx="456182" cy="4873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15726" y="1806962"/>
              <a:ext cx="456182" cy="4873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2116" y="1217122"/>
              <a:ext cx="456182" cy="4873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129" name="TextBox 18"/>
            <p:cNvSpPr txBox="1">
              <a:spLocks noChangeArrowheads="1"/>
            </p:cNvSpPr>
            <p:nvPr/>
          </p:nvSpPr>
          <p:spPr bwMode="auto">
            <a:xfrm>
              <a:off x="762116" y="3001722"/>
              <a:ext cx="456182" cy="48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38200" y="1047750"/>
            <a:ext cx="3063015" cy="4876800"/>
          </a:xfrm>
          <a:prstGeom prst="rect">
            <a:avLst/>
          </a:prstGeom>
          <a:solidFill>
            <a:srgbClr val="F9F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66" tIns="42483" rIns="84966" bIns="4248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 flipH="1">
            <a:off x="2453642" y="3073626"/>
            <a:ext cx="1351646" cy="1984375"/>
            <a:chOff x="4152" y="1443"/>
            <a:chExt cx="582" cy="1250"/>
          </a:xfrm>
          <a:solidFill>
            <a:srgbClr val="D2DF91"/>
          </a:solidFill>
        </p:grpSpPr>
        <p:sp>
          <p:nvSpPr>
            <p:cNvPr id="9280" name="Text Box 47"/>
            <p:cNvSpPr txBox="1">
              <a:spLocks noChangeArrowheads="1"/>
            </p:cNvSpPr>
            <p:nvPr/>
          </p:nvSpPr>
          <p:spPr bwMode="auto">
            <a:xfrm>
              <a:off x="4152" y="2441"/>
              <a:ext cx="582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 I</a:t>
              </a:r>
            </a:p>
          </p:txBody>
        </p:sp>
        <p:sp>
          <p:nvSpPr>
            <p:cNvPr id="9281" name="Text Box 61"/>
            <p:cNvSpPr txBox="1">
              <a:spLocks noChangeArrowheads="1"/>
            </p:cNvSpPr>
            <p:nvPr/>
          </p:nvSpPr>
          <p:spPr bwMode="auto">
            <a:xfrm>
              <a:off x="4152" y="1779"/>
              <a:ext cx="582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 III</a:t>
              </a:r>
            </a:p>
          </p:txBody>
        </p:sp>
        <p:sp>
          <p:nvSpPr>
            <p:cNvPr id="9282" name="Text Box 65"/>
            <p:cNvSpPr txBox="1">
              <a:spLocks noChangeArrowheads="1"/>
            </p:cNvSpPr>
            <p:nvPr/>
          </p:nvSpPr>
          <p:spPr bwMode="auto">
            <a:xfrm>
              <a:off x="4152" y="2107"/>
              <a:ext cx="582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 II</a:t>
              </a:r>
            </a:p>
          </p:txBody>
        </p:sp>
        <p:sp>
          <p:nvSpPr>
            <p:cNvPr id="9283" name="Text Box 57"/>
            <p:cNvSpPr txBox="1">
              <a:spLocks noChangeArrowheads="1"/>
            </p:cNvSpPr>
            <p:nvPr/>
          </p:nvSpPr>
          <p:spPr bwMode="auto">
            <a:xfrm>
              <a:off x="4152" y="1443"/>
              <a:ext cx="582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 IV</a:t>
              </a:r>
            </a:p>
          </p:txBody>
        </p:sp>
      </p:grpSp>
      <p:grpSp>
        <p:nvGrpSpPr>
          <p:cNvPr id="7" name="Group 77"/>
          <p:cNvGrpSpPr/>
          <p:nvPr/>
        </p:nvGrpSpPr>
        <p:grpSpPr>
          <a:xfrm>
            <a:off x="967388" y="1263404"/>
            <a:ext cx="1328469" cy="1057654"/>
            <a:chOff x="3490897" y="988458"/>
            <a:chExt cx="1412629" cy="1057654"/>
          </a:xfrm>
        </p:grpSpPr>
        <p:sp>
          <p:nvSpPr>
            <p:cNvPr id="9278" name="Text Box 21"/>
            <p:cNvSpPr txBox="1">
              <a:spLocks noChangeArrowheads="1"/>
            </p:cNvSpPr>
            <p:nvPr/>
          </p:nvSpPr>
          <p:spPr bwMode="auto">
            <a:xfrm flipH="1">
              <a:off x="3490897" y="1615225"/>
              <a:ext cx="1412629" cy="430887"/>
            </a:xfrm>
            <a:prstGeom prst="rect">
              <a:avLst/>
            </a:prstGeom>
            <a:solidFill>
              <a:srgbClr val="77933C">
                <a:alpha val="60000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20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S2</a:t>
              </a:r>
              <a:r>
                <a:rPr lang="en-US" sz="22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(Terapan)</a:t>
              </a:r>
            </a:p>
          </p:txBody>
        </p:sp>
        <p:sp>
          <p:nvSpPr>
            <p:cNvPr id="9276" name="Text Box 21"/>
            <p:cNvSpPr txBox="1">
              <a:spLocks noChangeArrowheads="1"/>
            </p:cNvSpPr>
            <p:nvPr/>
          </p:nvSpPr>
          <p:spPr bwMode="auto">
            <a:xfrm flipH="1">
              <a:off x="3503745" y="988458"/>
              <a:ext cx="1399781" cy="400110"/>
            </a:xfrm>
            <a:prstGeom prst="rect">
              <a:avLst/>
            </a:prstGeom>
            <a:solidFill>
              <a:srgbClr val="77933C">
                <a:alpha val="60000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S3</a:t>
              </a:r>
              <a:r>
                <a:rPr lang="en-US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(Terapan)</a:t>
              </a:r>
            </a:p>
          </p:txBody>
        </p:sp>
      </p:grp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2467063" y="1239020"/>
          <a:ext cx="1333500" cy="175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</a:tblGrid>
              <a:tr h="5605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Spesialis</a:t>
                      </a:r>
                      <a:endPara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909B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3"/>
                    </a:solidFill>
                  </a:tcPr>
                </a:tc>
              </a:tr>
              <a:tr h="560575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909B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5D345"/>
                    </a:solidFill>
                  </a:tcPr>
                </a:tc>
              </a:tr>
              <a:tr h="6306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Profesi</a:t>
                      </a:r>
                      <a:endPara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5D34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5D4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69"/>
          <p:cNvGrpSpPr/>
          <p:nvPr/>
        </p:nvGrpSpPr>
        <p:grpSpPr>
          <a:xfrm>
            <a:off x="2438400" y="5162550"/>
            <a:ext cx="1365584" cy="533400"/>
            <a:chOff x="2971800" y="5029200"/>
            <a:chExt cx="1365584" cy="533400"/>
          </a:xfrm>
        </p:grpSpPr>
        <p:sp>
          <p:nvSpPr>
            <p:cNvPr id="67" name="Rectangle 66"/>
            <p:cNvSpPr/>
            <p:nvPr/>
          </p:nvSpPr>
          <p:spPr>
            <a:xfrm>
              <a:off x="2971800" y="5029200"/>
              <a:ext cx="1365584" cy="533400"/>
            </a:xfrm>
            <a:prstGeom prst="rect">
              <a:avLst/>
            </a:prstGeom>
            <a:solidFill>
              <a:srgbClr val="FC980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62" name="Text Box 34"/>
            <p:cNvSpPr txBox="1">
              <a:spLocks noChangeArrowheads="1"/>
            </p:cNvSpPr>
            <p:nvPr/>
          </p:nvSpPr>
          <p:spPr bwMode="auto">
            <a:xfrm>
              <a:off x="3028950" y="5110258"/>
              <a:ext cx="1254965" cy="335095"/>
            </a:xfrm>
            <a:prstGeom prst="rect">
              <a:avLst/>
            </a:prstGeom>
            <a:noFill/>
            <a:ln w="28575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84966" tIns="42483" rIns="84966" bIns="42483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SMK </a:t>
              </a: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6629400" y="5143500"/>
            <a:ext cx="1276349" cy="533400"/>
            <a:chOff x="457200" y="5010150"/>
            <a:chExt cx="1276349" cy="533400"/>
          </a:xfrm>
        </p:grpSpPr>
        <p:sp>
          <p:nvSpPr>
            <p:cNvPr id="68" name="Rectangle 67"/>
            <p:cNvSpPr/>
            <p:nvPr/>
          </p:nvSpPr>
          <p:spPr>
            <a:xfrm>
              <a:off x="457200" y="5010150"/>
              <a:ext cx="1276349" cy="533400"/>
            </a:xfrm>
            <a:prstGeom prst="rect">
              <a:avLst/>
            </a:prstGeom>
            <a:solidFill>
              <a:srgbClr val="FC980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Text Box 34"/>
            <p:cNvSpPr txBox="1">
              <a:spLocks noChangeArrowheads="1"/>
            </p:cNvSpPr>
            <p:nvPr/>
          </p:nvSpPr>
          <p:spPr bwMode="auto">
            <a:xfrm>
              <a:off x="590550" y="5122319"/>
              <a:ext cx="952500" cy="313932"/>
            </a:xfrm>
            <a:prstGeom prst="rect">
              <a:avLst/>
            </a:prstGeom>
            <a:noFill/>
            <a:ln w="28575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SMA </a:t>
              </a:r>
            </a:p>
          </p:txBody>
        </p:sp>
      </p:grpSp>
      <p:grpSp>
        <p:nvGrpSpPr>
          <p:cNvPr id="10" name="Group 71"/>
          <p:cNvGrpSpPr/>
          <p:nvPr/>
        </p:nvGrpSpPr>
        <p:grpSpPr>
          <a:xfrm>
            <a:off x="4076700" y="1509719"/>
            <a:ext cx="434066" cy="3894799"/>
            <a:chOff x="4076700" y="1376369"/>
            <a:chExt cx="434066" cy="3894799"/>
          </a:xfrm>
        </p:grpSpPr>
        <p:grpSp>
          <p:nvGrpSpPr>
            <p:cNvPr id="11" name="Group 182"/>
            <p:cNvGrpSpPr>
              <a:grpSpLocks/>
            </p:cNvGrpSpPr>
            <p:nvPr/>
          </p:nvGrpSpPr>
          <p:grpSpPr bwMode="auto">
            <a:xfrm>
              <a:off x="4076700" y="1376369"/>
              <a:ext cx="434066" cy="3894799"/>
              <a:chOff x="3703687" y="996462"/>
              <a:chExt cx="742885" cy="3894045"/>
            </a:xfrm>
            <a:effectLst/>
          </p:grpSpPr>
          <p:grpSp>
            <p:nvGrpSpPr>
              <p:cNvPr id="12" name="Group 158"/>
              <p:cNvGrpSpPr>
                <a:grpSpLocks/>
              </p:cNvGrpSpPr>
              <p:nvPr/>
            </p:nvGrpSpPr>
            <p:grpSpPr bwMode="auto">
              <a:xfrm>
                <a:off x="3722315" y="996462"/>
                <a:ext cx="724257" cy="3894045"/>
                <a:chOff x="2030162" y="920262"/>
                <a:chExt cx="1827106" cy="3894045"/>
              </a:xfrm>
            </p:grpSpPr>
            <p:cxnSp>
              <p:nvCxnSpPr>
                <p:cNvPr id="189" name="Straight Arrow Connector 188"/>
                <p:cNvCxnSpPr/>
                <p:nvPr/>
              </p:nvCxnSpPr>
              <p:spPr>
                <a:xfrm>
                  <a:off x="2041919" y="920262"/>
                  <a:ext cx="1756607" cy="1587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10000"/>
                    </a:schemeClr>
                  </a:solidFill>
                  <a:prstDash val="sysDash"/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/>
                <p:nvPr/>
              </p:nvCxnSpPr>
              <p:spPr>
                <a:xfrm>
                  <a:off x="2030162" y="2093087"/>
                  <a:ext cx="1827106" cy="1588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10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/>
                <p:cNvCxnSpPr/>
                <p:nvPr/>
              </p:nvCxnSpPr>
              <p:spPr>
                <a:xfrm>
                  <a:off x="2047792" y="4807958"/>
                  <a:ext cx="1733110" cy="6349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10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Straight Arrow Connector 184"/>
              <p:cNvCxnSpPr/>
              <p:nvPr/>
            </p:nvCxnSpPr>
            <p:spPr>
              <a:xfrm>
                <a:off x="3726977" y="2743960"/>
                <a:ext cx="684669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>
                <a:off x="3703687" y="4338162"/>
                <a:ext cx="684669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>
                <a:off x="3726977" y="3826755"/>
                <a:ext cx="684669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3708346" y="3288058"/>
                <a:ext cx="7033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 bwMode="auto">
            <a:xfrm>
              <a:off x="4095750" y="1947869"/>
              <a:ext cx="406853" cy="1587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prstDash val="sys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73"/>
          <p:cNvGrpSpPr/>
          <p:nvPr/>
        </p:nvGrpSpPr>
        <p:grpSpPr>
          <a:xfrm>
            <a:off x="5905500" y="1485900"/>
            <a:ext cx="369569" cy="3939453"/>
            <a:chOff x="5905500" y="1352550"/>
            <a:chExt cx="369569" cy="3939453"/>
          </a:xfrm>
        </p:grpSpPr>
        <p:grpSp>
          <p:nvGrpSpPr>
            <p:cNvPr id="14" name="Group 182"/>
            <p:cNvGrpSpPr>
              <a:grpSpLocks/>
            </p:cNvGrpSpPr>
            <p:nvPr/>
          </p:nvGrpSpPr>
          <p:grpSpPr bwMode="auto">
            <a:xfrm flipH="1">
              <a:off x="5906770" y="1352550"/>
              <a:ext cx="368299" cy="3939453"/>
              <a:chOff x="3725756" y="799512"/>
              <a:chExt cx="733377" cy="4202878"/>
            </a:xfrm>
          </p:grpSpPr>
          <p:grpSp>
            <p:nvGrpSpPr>
              <p:cNvPr id="15" name="Group 158"/>
              <p:cNvGrpSpPr>
                <a:grpSpLocks/>
              </p:cNvGrpSpPr>
              <p:nvPr/>
            </p:nvGrpSpPr>
            <p:grpSpPr bwMode="auto">
              <a:xfrm>
                <a:off x="3728291" y="799512"/>
                <a:ext cx="730842" cy="4202878"/>
                <a:chOff x="2045235" y="723312"/>
                <a:chExt cx="1843714" cy="4202878"/>
              </a:xfrm>
            </p:grpSpPr>
            <p:cxnSp>
              <p:nvCxnSpPr>
                <p:cNvPr id="151" name="Straight Arrow Connector 150"/>
                <p:cNvCxnSpPr/>
                <p:nvPr/>
              </p:nvCxnSpPr>
              <p:spPr>
                <a:xfrm>
                  <a:off x="2128151" y="723312"/>
                  <a:ext cx="1760798" cy="1666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>
                  <a:off x="2045235" y="4919530"/>
                  <a:ext cx="1735275" cy="666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5" name="Straight Arrow Connector 144"/>
              <p:cNvCxnSpPr/>
              <p:nvPr/>
            </p:nvCxnSpPr>
            <p:spPr>
              <a:xfrm>
                <a:off x="3725756" y="2644243"/>
                <a:ext cx="685328" cy="1665"/>
              </a:xfrm>
              <a:prstGeom prst="straightConnector1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 bwMode="auto">
            <a:xfrm flipH="1">
              <a:off x="5905500" y="1979638"/>
              <a:ext cx="350520" cy="1562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51240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523287" cy="100806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500" dirty="0" smtClean="0">
                <a:solidFill>
                  <a:schemeClr val="tx1"/>
                </a:solidFill>
                <a:latin typeface="Comic Sans MS" pitchFamily="66" charset="0"/>
              </a:rPr>
              <a:t>CONCEPT MAP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1500188"/>
            <a:ext cx="8501062" cy="4929187"/>
          </a:xfrm>
        </p:spPr>
        <p:txBody>
          <a:bodyPr>
            <a:normAutofit fontScale="92500" lnSpcReduction="10000"/>
          </a:bodyPr>
          <a:lstStyle/>
          <a:p>
            <a:pPr marL="409575" marR="0" indent="-409575" algn="l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3800" smtClean="0">
                <a:solidFill>
                  <a:schemeClr val="tx1"/>
                </a:solidFill>
                <a:latin typeface="Times New Roman" pitchFamily="18" charset="0"/>
              </a:rPr>
              <a:t>Konsep-konsep pokok (ide-ide abstrak).</a:t>
            </a:r>
          </a:p>
          <a:p>
            <a:pPr marL="409575" marR="0" indent="-409575" algn="l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3800" smtClean="0">
                <a:solidFill>
                  <a:schemeClr val="tx1"/>
                </a:solidFill>
                <a:latin typeface="Times New Roman" pitchFamily="18" charset="0"/>
              </a:rPr>
              <a:t>Hubungan-hubungan yang mengkaitkan satu konsep dengan yang lainnya.</a:t>
            </a:r>
          </a:p>
          <a:p>
            <a:pPr marL="409575" marR="0" indent="-409575" algn="l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3800" smtClean="0">
                <a:solidFill>
                  <a:schemeClr val="tx1"/>
                </a:solidFill>
                <a:latin typeface="Times New Roman" pitchFamily="18" charset="0"/>
              </a:rPr>
              <a:t>Diagram/ peta yang merepresentasikan hal-hal yang paling penting.</a:t>
            </a:r>
          </a:p>
          <a:p>
            <a:pPr marL="409575" marR="0" indent="-409575" algn="l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3800" smtClean="0">
                <a:solidFill>
                  <a:schemeClr val="tx1"/>
                </a:solidFill>
                <a:latin typeface="Times New Roman" pitchFamily="18" charset="0"/>
              </a:rPr>
              <a:t>Ide berasal dari psikologi kognitif.</a:t>
            </a:r>
          </a:p>
        </p:txBody>
      </p:sp>
    </p:spTree>
    <p:extLst>
      <p:ext uri="{BB962C8B-B14F-4D97-AF65-F5344CB8AC3E}">
        <p14:creationId xmlns:p14="http://schemas.microsoft.com/office/powerpoint/2010/main" val="417147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74</TotalTime>
  <Words>2532</Words>
  <Application>Microsoft Office PowerPoint</Application>
  <PresentationFormat>On-screen Show (4:3)</PresentationFormat>
  <Paragraphs>608</Paragraphs>
  <Slides>72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Essential</vt:lpstr>
      <vt:lpstr>Clarity</vt:lpstr>
      <vt:lpstr>Office Theme</vt:lpstr>
      <vt:lpstr>Metodologi Pembelajaran Berbasis KKNI-SNPT (Outline dan RPS)</vt:lpstr>
      <vt:lpstr>PowerPoint Presentation</vt:lpstr>
      <vt:lpstr>PowerPoint Presentation</vt:lpstr>
      <vt:lpstr>Perceptions Students Have</vt:lpstr>
      <vt:lpstr>BEBERAPA ATURAN BARU semenjak 2012 keMENDIKBUD UNTUK PT</vt:lpstr>
      <vt:lpstr>PowerPoint Presentation</vt:lpstr>
      <vt:lpstr>PowerPoint Presentation</vt:lpstr>
      <vt:lpstr>PowerPoint Presentation</vt:lpstr>
      <vt:lpstr>CONCEPT MAP</vt:lpstr>
      <vt:lpstr>PowerPoint Presentation</vt:lpstr>
      <vt:lpstr>Langkah-Langkah  Pembuatan Concept Map</vt:lpstr>
      <vt:lpstr>PowerPoint Presentation</vt:lpstr>
      <vt:lpstr>PowerPoint Presentation</vt:lpstr>
      <vt:lpstr>Feedback Concept Map</vt:lpstr>
      <vt:lpstr>PowerPoint Presentation</vt:lpstr>
      <vt:lpstr>PowerPoint Presentation</vt:lpstr>
      <vt:lpstr>PowerPoint Presentation</vt:lpstr>
      <vt:lpstr>PowerPoint Presentation</vt:lpstr>
      <vt:lpstr>Alokasi Waktu (Time Line)</vt:lpstr>
      <vt:lpstr>Permintaan Ayah:</vt:lpstr>
      <vt:lpstr>Permintaan Ayah (lanjutan)</vt:lpstr>
      <vt:lpstr>Permintaan Ibu:</vt:lpstr>
      <vt:lpstr>Capaian Pembelajaran – S.M.A.R.T</vt:lpstr>
      <vt:lpstr>Istilah-istilah Kompetensi/CP dalam SNPT (SN Dikti) Pasal 12, ayat 3</vt:lpstr>
      <vt:lpstr>Kemampuan Akhir tiap Tahapan Pembelajaran</vt:lpstr>
      <vt:lpstr>PowerPoint Presentation</vt:lpstr>
      <vt:lpstr>Capaian Pembelajaran Lulusan:</vt:lpstr>
      <vt:lpstr>PowerPoint Presentation</vt:lpstr>
      <vt:lpstr>PowerPoint Presentation</vt:lpstr>
      <vt:lpstr>Lecturing?  Why?</vt:lpstr>
      <vt:lpstr>KELEBIHAN CERAMAH</vt:lpstr>
      <vt:lpstr>KELEMAHAN CERAMAH</vt:lpstr>
      <vt:lpstr>KAPAN CERAMAH DIGUNAKAN?</vt:lpstr>
      <vt:lpstr>10 Saran Meningkatkan Ceramah</vt:lpstr>
      <vt:lpstr>Memaksimalkan pemahaman dan ingatan</vt:lpstr>
      <vt:lpstr>Melibatkan Mhs dalam Perkuliahan</vt:lpstr>
      <vt:lpstr>Memperkuat Perkuliahan</vt:lpstr>
      <vt:lpstr>Situasi Pembangkit Motivasi</vt:lpstr>
      <vt:lpstr>Langkah-langkah strategi pembelajaran aktif/ student centered learning</vt:lpstr>
      <vt:lpstr>1. Bingo (kenalan)</vt:lpstr>
      <vt:lpstr>2. Guided Learning  (Filosofi Mengajar)</vt:lpstr>
      <vt:lpstr>3. Learning Contract (Kontrak Workshop)</vt:lpstr>
      <vt:lpstr>4. Perceptions Students Have (Pengantar KKNI-SNPT)</vt:lpstr>
      <vt:lpstr>5. Concept Map</vt:lpstr>
      <vt:lpstr>Concept Map Mahasiswa</vt:lpstr>
      <vt:lpstr>Concept Map Mahasiswa</vt:lpstr>
      <vt:lpstr>Concept Map Mahasiswa</vt:lpstr>
      <vt:lpstr>6. Brainstorming</vt:lpstr>
      <vt:lpstr>7. Gallery Session </vt:lpstr>
      <vt:lpstr>8. Do it Yourself (D.I.Y)</vt:lpstr>
      <vt:lpstr>9. Drafting Guide (Perumusan CPL &amp; KATP)</vt:lpstr>
      <vt:lpstr>10. Teaching Feed back  (Taksonomi dan A-B-C-D)</vt:lpstr>
      <vt:lpstr>11. Focus Group Discussion  ( + dan – ceramah)</vt:lpstr>
      <vt:lpstr>12. Active Sharing Knowledge (Intro to Active Learning)</vt:lpstr>
      <vt:lpstr>13. Every One is A Teacher Here (Review)</vt:lpstr>
      <vt:lpstr>14. The Power of Two</vt:lpstr>
      <vt:lpstr>15. Dynamic True or False</vt:lpstr>
      <vt:lpstr>16. Info Search</vt:lpstr>
      <vt:lpstr>17. Reading Guide</vt:lpstr>
      <vt:lpstr>18. Metaplano Session</vt:lpstr>
      <vt:lpstr>Describing Picture</vt:lpstr>
      <vt:lpstr>PowerPoint Presentation</vt:lpstr>
      <vt:lpstr>PowerPoint Presentation</vt:lpstr>
      <vt:lpstr>PowerPoint Presentation</vt:lpstr>
      <vt:lpstr>PowerPoint Presentation</vt:lpstr>
      <vt:lpstr>10 Ps</vt:lpstr>
      <vt:lpstr>T E S:   SUATU PERTANYAAN/TUGAS UNTUK MEMPEROLEH INFORMASI  TENTANG SESUATU, YANG SETIAP BUTIRNYA MEMPUNYAI JAWABAN  YANG DIANGGAP BENAR.  PENGUKURAN:   PEMBERIAN ANGKA KEPADA SUATU ATRIBUT ATAU KARAKTERISTIK  TERTENTU YANG DIMILIKI OLEH ORANG, HAL, ATAU OBYEK  TERTENTU MENURUT ATURAN ATAU FORMULASI YANG JELAS.  PENILAIAN:   SUATU PROSES UNTUK MENGAMBIL KEPUTUSAN DENGAN  MENGGUNAKAN INSTRUMEN TES MAUPUN   NON-TES.</vt:lpstr>
      <vt:lpstr>Pedoman Penskoran</vt:lpstr>
      <vt:lpstr>PowerPoint Presentation</vt:lpstr>
      <vt:lpstr>Mata kuliah  : Kritik Sastra     Bobot     : 2 sks Tgl/Jam       : .....................   Ruang       : .................... Sifat ujian    : Buku Terbuka   Dosen    : .....................</vt:lpstr>
      <vt:lpstr>PowerPoint Presentation</vt:lpstr>
      <vt:lpstr>SEKIAN DAN 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 Pembelajaran Berbasis KKNI-SNPT</dc:title>
  <dc:creator>H. Haris Fadilah</dc:creator>
  <cp:lastModifiedBy>AC</cp:lastModifiedBy>
  <cp:revision>7</cp:revision>
  <dcterms:created xsi:type="dcterms:W3CDTF">2019-10-25T03:39:11Z</dcterms:created>
  <dcterms:modified xsi:type="dcterms:W3CDTF">2019-10-27T23:54:53Z</dcterms:modified>
</cp:coreProperties>
</file>